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9" autoAdjust="0"/>
    <p:restoredTop sz="94710"/>
  </p:normalViewPr>
  <p:slideViewPr>
    <p:cSldViewPr snapToGrid="0">
      <p:cViewPr varScale="1">
        <p:scale>
          <a:sx n="142" d="100"/>
          <a:sy n="142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A735D4-5DA3-4156-8D5E-2D9F0F617C8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E7C03BD-BAE6-43A6-A627-692A973DDBD1}">
      <dgm:prSet custT="1"/>
      <dgm:spPr/>
      <dgm:t>
        <a:bodyPr/>
        <a:lstStyle/>
        <a:p>
          <a:pPr>
            <a:defRPr b="1"/>
          </a:pPr>
          <a:r>
            <a:rPr lang="en-US" sz="2000"/>
            <a:t>Factor cleaning:</a:t>
          </a:r>
        </a:p>
      </dgm:t>
    </dgm:pt>
    <dgm:pt modelId="{86B88EA6-9B73-458B-916B-73BBA0AC5E3D}" type="parTrans" cxnId="{D418FF48-2CAE-4095-A30B-D9D38D80703E}">
      <dgm:prSet/>
      <dgm:spPr/>
      <dgm:t>
        <a:bodyPr/>
        <a:lstStyle/>
        <a:p>
          <a:endParaRPr lang="en-US" sz="2400"/>
        </a:p>
      </dgm:t>
    </dgm:pt>
    <dgm:pt modelId="{DBF6A878-4C49-462E-8CA6-85CBC3C8A0D4}" type="sibTrans" cxnId="{D418FF48-2CAE-4095-A30B-D9D38D80703E}">
      <dgm:prSet/>
      <dgm:spPr/>
      <dgm:t>
        <a:bodyPr/>
        <a:lstStyle/>
        <a:p>
          <a:endParaRPr lang="en-US" sz="2400"/>
        </a:p>
      </dgm:t>
    </dgm:pt>
    <dgm:pt modelId="{9D8725C7-494F-4331-8316-A4DD1EDE3482}">
      <dgm:prSet custT="1"/>
      <dgm:spPr/>
      <dgm:t>
        <a:bodyPr/>
        <a:lstStyle/>
        <a:p>
          <a:r>
            <a:rPr lang="en-US" sz="1600"/>
            <a:t>Numeric categories converted to factors</a:t>
          </a:r>
        </a:p>
      </dgm:t>
    </dgm:pt>
    <dgm:pt modelId="{A7978310-D217-4620-B9DF-66016F1DC08D}" type="parTrans" cxnId="{E7DD1DE6-BFE7-4E34-A1C3-C618E2A4E6CA}">
      <dgm:prSet/>
      <dgm:spPr/>
      <dgm:t>
        <a:bodyPr/>
        <a:lstStyle/>
        <a:p>
          <a:endParaRPr lang="en-US" sz="2400"/>
        </a:p>
      </dgm:t>
    </dgm:pt>
    <dgm:pt modelId="{AACEEFC4-C26E-467D-BD06-600E3494D90E}" type="sibTrans" cxnId="{E7DD1DE6-BFE7-4E34-A1C3-C618E2A4E6CA}">
      <dgm:prSet/>
      <dgm:spPr/>
      <dgm:t>
        <a:bodyPr/>
        <a:lstStyle/>
        <a:p>
          <a:endParaRPr lang="en-US" sz="2400"/>
        </a:p>
      </dgm:t>
    </dgm:pt>
    <dgm:pt modelId="{E083E4AB-8896-4A02-9D4A-F153443A03D8}">
      <dgm:prSet custT="1"/>
      <dgm:spPr/>
      <dgm:t>
        <a:bodyPr/>
        <a:lstStyle/>
        <a:p>
          <a:r>
            <a:rPr lang="en-US" sz="1600"/>
            <a:t>Levels indicating missing converted to NA</a:t>
          </a:r>
        </a:p>
      </dgm:t>
    </dgm:pt>
    <dgm:pt modelId="{64EA947B-4203-4CFB-8FD2-15A32D93511F}" type="parTrans" cxnId="{E3E00F8A-11FB-4332-9B53-597E2705EB6D}">
      <dgm:prSet/>
      <dgm:spPr/>
      <dgm:t>
        <a:bodyPr/>
        <a:lstStyle/>
        <a:p>
          <a:endParaRPr lang="en-US" sz="2400"/>
        </a:p>
      </dgm:t>
    </dgm:pt>
    <dgm:pt modelId="{10692BAD-27C2-44F8-819D-49B3A26CE147}" type="sibTrans" cxnId="{E3E00F8A-11FB-4332-9B53-597E2705EB6D}">
      <dgm:prSet/>
      <dgm:spPr/>
      <dgm:t>
        <a:bodyPr/>
        <a:lstStyle/>
        <a:p>
          <a:endParaRPr lang="en-US" sz="2400"/>
        </a:p>
      </dgm:t>
    </dgm:pt>
    <dgm:pt modelId="{72C277F8-7E26-4DF0-BC80-6C3351B00B5A}">
      <dgm:prSet custT="1"/>
      <dgm:spPr/>
      <dgm:t>
        <a:bodyPr/>
        <a:lstStyle/>
        <a:p>
          <a:r>
            <a:rPr lang="en-US" sz="1600"/>
            <a:t>Spaces removed from levels with make.names</a:t>
          </a:r>
        </a:p>
      </dgm:t>
    </dgm:pt>
    <dgm:pt modelId="{90EE1167-3371-4932-AB27-3EA018ADC44F}" type="parTrans" cxnId="{CC03B0AB-30E8-4DCA-80A6-90DAABB2898D}">
      <dgm:prSet/>
      <dgm:spPr/>
      <dgm:t>
        <a:bodyPr/>
        <a:lstStyle/>
        <a:p>
          <a:endParaRPr lang="en-US" sz="2400"/>
        </a:p>
      </dgm:t>
    </dgm:pt>
    <dgm:pt modelId="{6A2AEB77-2F90-430D-8406-3213ADC166F4}" type="sibTrans" cxnId="{CC03B0AB-30E8-4DCA-80A6-90DAABB2898D}">
      <dgm:prSet/>
      <dgm:spPr/>
      <dgm:t>
        <a:bodyPr/>
        <a:lstStyle/>
        <a:p>
          <a:endParaRPr lang="en-US" sz="2400"/>
        </a:p>
      </dgm:t>
    </dgm:pt>
    <dgm:pt modelId="{2C0B1F84-A7A0-4F5E-B713-8CFC4B699AA2}">
      <dgm:prSet custT="1"/>
      <dgm:spPr/>
      <dgm:t>
        <a:bodyPr/>
        <a:lstStyle/>
        <a:p>
          <a:pPr>
            <a:defRPr b="1"/>
          </a:pPr>
          <a:r>
            <a:rPr lang="en-US" sz="2000"/>
            <a:t>Variable elimination</a:t>
          </a:r>
        </a:p>
      </dgm:t>
    </dgm:pt>
    <dgm:pt modelId="{10B2ED41-096B-4F96-939D-818EE672EA4A}" type="parTrans" cxnId="{C9A0B104-35CF-49C2-A306-80363BF9EB83}">
      <dgm:prSet/>
      <dgm:spPr/>
      <dgm:t>
        <a:bodyPr/>
        <a:lstStyle/>
        <a:p>
          <a:endParaRPr lang="en-US" sz="2400"/>
        </a:p>
      </dgm:t>
    </dgm:pt>
    <dgm:pt modelId="{03FAADAD-168B-47C8-816D-88FC26FCC53D}" type="sibTrans" cxnId="{C9A0B104-35CF-49C2-A306-80363BF9EB83}">
      <dgm:prSet/>
      <dgm:spPr/>
      <dgm:t>
        <a:bodyPr/>
        <a:lstStyle/>
        <a:p>
          <a:endParaRPr lang="en-US" sz="2400"/>
        </a:p>
      </dgm:t>
    </dgm:pt>
    <dgm:pt modelId="{AF05C9DC-5E9D-4A52-8510-D8966A896239}">
      <dgm:prSet custT="1"/>
      <dgm:spPr/>
      <dgm:t>
        <a:bodyPr/>
        <a:lstStyle/>
        <a:p>
          <a:r>
            <a:rPr lang="en-US" sz="1600"/>
            <a:t>Variables with 100+ levels removed</a:t>
          </a:r>
        </a:p>
      </dgm:t>
    </dgm:pt>
    <dgm:pt modelId="{72002389-3985-40D0-BC8C-2C43E1F9C558}" type="parTrans" cxnId="{D5B5406F-44D3-4D6F-B2AB-FF498CE90A2B}">
      <dgm:prSet/>
      <dgm:spPr/>
      <dgm:t>
        <a:bodyPr/>
        <a:lstStyle/>
        <a:p>
          <a:endParaRPr lang="en-US" sz="2400"/>
        </a:p>
      </dgm:t>
    </dgm:pt>
    <dgm:pt modelId="{5DA922F1-2650-41BA-8F2F-F403D2767E4A}" type="sibTrans" cxnId="{D5B5406F-44D3-4D6F-B2AB-FF498CE90A2B}">
      <dgm:prSet/>
      <dgm:spPr/>
      <dgm:t>
        <a:bodyPr/>
        <a:lstStyle/>
        <a:p>
          <a:endParaRPr lang="en-US" sz="2400"/>
        </a:p>
      </dgm:t>
    </dgm:pt>
    <dgm:pt modelId="{1A87B882-65F2-40AC-AE9C-7EED82DDAE34}">
      <dgm:prSet custT="1"/>
      <dgm:spPr/>
      <dgm:t>
        <a:bodyPr/>
        <a:lstStyle/>
        <a:p>
          <a:r>
            <a:rPr lang="en-US" sz="1600"/>
            <a:t>Variables missing for &gt;50% of observations removed</a:t>
          </a:r>
        </a:p>
      </dgm:t>
    </dgm:pt>
    <dgm:pt modelId="{2D48A1C8-5FB7-4679-A38A-6598BA28045F}" type="parTrans" cxnId="{9A761878-39C0-4FF7-9622-8DB81393984F}">
      <dgm:prSet/>
      <dgm:spPr/>
      <dgm:t>
        <a:bodyPr/>
        <a:lstStyle/>
        <a:p>
          <a:endParaRPr lang="en-US" sz="2400"/>
        </a:p>
      </dgm:t>
    </dgm:pt>
    <dgm:pt modelId="{56689A09-4EFB-4EFD-8DB9-5D0FFD65D522}" type="sibTrans" cxnId="{9A761878-39C0-4FF7-9622-8DB81393984F}">
      <dgm:prSet/>
      <dgm:spPr/>
      <dgm:t>
        <a:bodyPr/>
        <a:lstStyle/>
        <a:p>
          <a:endParaRPr lang="en-US" sz="2400"/>
        </a:p>
      </dgm:t>
    </dgm:pt>
    <dgm:pt modelId="{EB00DBB8-8C4C-4A2A-9D4E-BD4A8743F3DA}">
      <dgm:prSet custT="1"/>
      <dgm:spPr/>
      <dgm:t>
        <a:bodyPr/>
        <a:lstStyle/>
        <a:p>
          <a:r>
            <a:rPr lang="en-US" sz="1600"/>
            <a:t>Variables contained within other variables were also eliminated (e.g. line of business falls within major industry category)</a:t>
          </a:r>
        </a:p>
      </dgm:t>
    </dgm:pt>
    <dgm:pt modelId="{04A2298B-0859-458B-8F49-08B496D501C1}" type="parTrans" cxnId="{FD2F1003-BFF0-4260-A14C-2099E0F0DA4E}">
      <dgm:prSet/>
      <dgm:spPr/>
      <dgm:t>
        <a:bodyPr/>
        <a:lstStyle/>
        <a:p>
          <a:endParaRPr lang="en-US" sz="2400"/>
        </a:p>
      </dgm:t>
    </dgm:pt>
    <dgm:pt modelId="{8F4B5163-A192-46AA-A9A5-FCEB0DD8376A}" type="sibTrans" cxnId="{FD2F1003-BFF0-4260-A14C-2099E0F0DA4E}">
      <dgm:prSet/>
      <dgm:spPr/>
      <dgm:t>
        <a:bodyPr/>
        <a:lstStyle/>
        <a:p>
          <a:endParaRPr lang="en-US" sz="2400"/>
        </a:p>
      </dgm:t>
    </dgm:pt>
    <dgm:pt modelId="{94E03709-B00A-4F9B-A534-50BC6E5889AB}">
      <dgm:prSet custT="1"/>
      <dgm:spPr/>
      <dgm:t>
        <a:bodyPr/>
        <a:lstStyle/>
        <a:p>
          <a:pPr>
            <a:defRPr b="1"/>
          </a:pPr>
          <a:r>
            <a:rPr lang="en-US" sz="2000"/>
            <a:t>Missing values</a:t>
          </a:r>
        </a:p>
      </dgm:t>
    </dgm:pt>
    <dgm:pt modelId="{5004797B-2BDC-4F65-9F97-7C9CA3F8041F}" type="parTrans" cxnId="{7266E3E6-757D-491D-8805-A100795436EB}">
      <dgm:prSet/>
      <dgm:spPr/>
      <dgm:t>
        <a:bodyPr/>
        <a:lstStyle/>
        <a:p>
          <a:endParaRPr lang="en-US" sz="2400"/>
        </a:p>
      </dgm:t>
    </dgm:pt>
    <dgm:pt modelId="{3135DE81-AD58-4B52-8D11-01D5EBD37A2E}" type="sibTrans" cxnId="{7266E3E6-757D-491D-8805-A100795436EB}">
      <dgm:prSet/>
      <dgm:spPr/>
      <dgm:t>
        <a:bodyPr/>
        <a:lstStyle/>
        <a:p>
          <a:endParaRPr lang="en-US" sz="2400"/>
        </a:p>
      </dgm:t>
    </dgm:pt>
    <dgm:pt modelId="{07BA24DA-2A46-4348-98B0-52095606A72F}">
      <dgm:prSet custT="1"/>
      <dgm:spPr/>
      <dgm:t>
        <a:bodyPr/>
        <a:lstStyle/>
        <a:p>
          <a:r>
            <a:rPr lang="en-US" sz="1600"/>
            <a:t>Factor-level ‘missing’ used in place of NA for any missing</a:t>
          </a:r>
        </a:p>
      </dgm:t>
    </dgm:pt>
    <dgm:pt modelId="{7F3C7F46-D3C6-4944-B886-253A22BD96A4}" type="parTrans" cxnId="{C6261A0A-2126-4CFE-9CC1-729EA576DFF8}">
      <dgm:prSet/>
      <dgm:spPr/>
      <dgm:t>
        <a:bodyPr/>
        <a:lstStyle/>
        <a:p>
          <a:endParaRPr lang="en-US" sz="2400"/>
        </a:p>
      </dgm:t>
    </dgm:pt>
    <dgm:pt modelId="{62D84373-36B2-4D36-8A86-59947884895B}" type="sibTrans" cxnId="{C6261A0A-2126-4CFE-9CC1-729EA576DFF8}">
      <dgm:prSet/>
      <dgm:spPr/>
      <dgm:t>
        <a:bodyPr/>
        <a:lstStyle/>
        <a:p>
          <a:endParaRPr lang="en-US" sz="2400"/>
        </a:p>
      </dgm:t>
    </dgm:pt>
    <dgm:pt modelId="{98A7D469-94DA-41A5-8ABB-1F1069343174}">
      <dgm:prSet custT="1"/>
      <dgm:spPr/>
      <dgm:t>
        <a:bodyPr/>
        <a:lstStyle/>
        <a:p>
          <a:r>
            <a:rPr lang="en-US" sz="1600"/>
            <a:t>Numeric missing will be imputed within each model cross-fold by BagImpute</a:t>
          </a:r>
        </a:p>
      </dgm:t>
    </dgm:pt>
    <dgm:pt modelId="{177CFE5A-362E-454D-977F-7EC145567696}" type="parTrans" cxnId="{145FDDAD-68B7-48EF-8078-70EE140CA0AC}">
      <dgm:prSet/>
      <dgm:spPr/>
      <dgm:t>
        <a:bodyPr/>
        <a:lstStyle/>
        <a:p>
          <a:endParaRPr lang="en-US" sz="2400"/>
        </a:p>
      </dgm:t>
    </dgm:pt>
    <dgm:pt modelId="{6C207FB6-6490-4CCD-8F92-CD9E66F60B84}" type="sibTrans" cxnId="{145FDDAD-68B7-48EF-8078-70EE140CA0AC}">
      <dgm:prSet/>
      <dgm:spPr/>
      <dgm:t>
        <a:bodyPr/>
        <a:lstStyle/>
        <a:p>
          <a:endParaRPr lang="en-US" sz="2400"/>
        </a:p>
      </dgm:t>
    </dgm:pt>
    <dgm:pt modelId="{8E366485-E328-422F-B107-64295DA6A7B0}">
      <dgm:prSet custT="1"/>
      <dgm:spPr/>
      <dgm:t>
        <a:bodyPr/>
        <a:lstStyle/>
        <a:p>
          <a:pPr>
            <a:defRPr b="1"/>
          </a:pPr>
          <a:r>
            <a:rPr lang="en-US" sz="2000"/>
            <a:t>Multicolinearity</a:t>
          </a:r>
        </a:p>
      </dgm:t>
    </dgm:pt>
    <dgm:pt modelId="{BDC40479-8453-45A3-B6F7-18E82405CE42}" type="parTrans" cxnId="{C22C41C7-5785-4AB4-9ABF-47CEC36C6B7A}">
      <dgm:prSet/>
      <dgm:spPr/>
      <dgm:t>
        <a:bodyPr/>
        <a:lstStyle/>
        <a:p>
          <a:endParaRPr lang="en-US" sz="2400"/>
        </a:p>
      </dgm:t>
    </dgm:pt>
    <dgm:pt modelId="{177C592A-004B-4DB1-A6F8-D988A3D32F90}" type="sibTrans" cxnId="{C22C41C7-5785-4AB4-9ABF-47CEC36C6B7A}">
      <dgm:prSet/>
      <dgm:spPr/>
      <dgm:t>
        <a:bodyPr/>
        <a:lstStyle/>
        <a:p>
          <a:endParaRPr lang="en-US" sz="2400"/>
        </a:p>
      </dgm:t>
    </dgm:pt>
    <dgm:pt modelId="{0F3AEE05-237E-4AF8-AE0B-BEB1D910B1FA}">
      <dgm:prSet custT="1"/>
      <dgm:spPr/>
      <dgm:t>
        <a:bodyPr/>
        <a:lstStyle/>
        <a:p>
          <a:r>
            <a:rPr lang="en-US" sz="1600"/>
            <a:t>Total_transactions and total_products were found to be strongly correlated</a:t>
          </a:r>
        </a:p>
      </dgm:t>
    </dgm:pt>
    <dgm:pt modelId="{DD6BA5C5-CFDE-4899-832F-B67EF79062E8}" type="parTrans" cxnId="{79B57CF2-7CD5-4348-9181-038092DA2DCB}">
      <dgm:prSet/>
      <dgm:spPr/>
      <dgm:t>
        <a:bodyPr/>
        <a:lstStyle/>
        <a:p>
          <a:endParaRPr lang="en-US" sz="2400"/>
        </a:p>
      </dgm:t>
    </dgm:pt>
    <dgm:pt modelId="{F5A34C15-6403-44D0-BD94-3126589B2DE7}" type="sibTrans" cxnId="{79B57CF2-7CD5-4348-9181-038092DA2DCB}">
      <dgm:prSet/>
      <dgm:spPr/>
      <dgm:t>
        <a:bodyPr/>
        <a:lstStyle/>
        <a:p>
          <a:endParaRPr lang="en-US" sz="2400"/>
        </a:p>
      </dgm:t>
    </dgm:pt>
    <dgm:pt modelId="{52589D71-13F1-4BDF-A529-A478C58E4C69}">
      <dgm:prSet custT="1"/>
      <dgm:spPr/>
      <dgm:t>
        <a:bodyPr/>
        <a:lstStyle/>
        <a:p>
          <a:pPr>
            <a:defRPr b="1"/>
          </a:pPr>
          <a:r>
            <a:rPr lang="en-US" sz="2000"/>
            <a:t>Derived variables</a:t>
          </a:r>
        </a:p>
      </dgm:t>
    </dgm:pt>
    <dgm:pt modelId="{D9D97B54-90B7-4B99-951F-869D0266A6C8}" type="parTrans" cxnId="{2F84B03C-395E-4FE4-8C8D-E1EA83A0B92B}">
      <dgm:prSet/>
      <dgm:spPr/>
      <dgm:t>
        <a:bodyPr/>
        <a:lstStyle/>
        <a:p>
          <a:endParaRPr lang="en-US" sz="2400"/>
        </a:p>
      </dgm:t>
    </dgm:pt>
    <dgm:pt modelId="{13B93D39-E382-4B23-BF25-0458471B453B}" type="sibTrans" cxnId="{2F84B03C-395E-4FE4-8C8D-E1EA83A0B92B}">
      <dgm:prSet/>
      <dgm:spPr/>
      <dgm:t>
        <a:bodyPr/>
        <a:lstStyle/>
        <a:p>
          <a:endParaRPr lang="en-US" sz="2400"/>
        </a:p>
      </dgm:t>
    </dgm:pt>
    <dgm:pt modelId="{40CB7C95-B221-403B-BB0C-F82DFA6F802A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sz="1600"/>
            <a:t>Avg. Transactions per product = </a:t>
          </a:r>
          <a:r>
            <a:rPr lang="en-US" sz="1600" err="1"/>
            <a:t>Total_transactions</a:t>
          </a:r>
          <a:r>
            <a:rPr lang="en-US" sz="1600"/>
            <a:t>/</a:t>
          </a:r>
        </a:p>
        <a:p>
          <a:pPr>
            <a:spcAft>
              <a:spcPct val="35000"/>
            </a:spcAft>
          </a:pPr>
          <a:r>
            <a:rPr lang="en-US" sz="1600" err="1"/>
            <a:t>total_products</a:t>
          </a:r>
          <a:endParaRPr lang="en-US" sz="1600"/>
        </a:p>
      </dgm:t>
    </dgm:pt>
    <dgm:pt modelId="{33B3D836-3F84-4A7B-AC21-6D06D3BF27FE}" type="parTrans" cxnId="{29B1E4E6-8BF6-486E-BFE4-C50AB4D6F506}">
      <dgm:prSet/>
      <dgm:spPr/>
      <dgm:t>
        <a:bodyPr/>
        <a:lstStyle/>
        <a:p>
          <a:endParaRPr lang="en-US" sz="2400"/>
        </a:p>
      </dgm:t>
    </dgm:pt>
    <dgm:pt modelId="{AFA4AE11-0694-4474-9B0A-5BAC77CA4D46}" type="sibTrans" cxnId="{29B1E4E6-8BF6-486E-BFE4-C50AB4D6F506}">
      <dgm:prSet/>
      <dgm:spPr/>
      <dgm:t>
        <a:bodyPr/>
        <a:lstStyle/>
        <a:p>
          <a:endParaRPr lang="en-US" sz="2400"/>
        </a:p>
      </dgm:t>
    </dgm:pt>
    <dgm:pt modelId="{84E3813D-1B7A-4EE3-BD7E-6928622FAC23}">
      <dgm:prSet custT="1"/>
      <dgm:spPr/>
      <dgm:t>
        <a:bodyPr/>
        <a:lstStyle/>
        <a:p>
          <a:pPr>
            <a:spcAft>
              <a:spcPct val="35000"/>
            </a:spcAft>
          </a:pPr>
          <a:r>
            <a:rPr lang="en-US" sz="1600"/>
            <a:t>Proportion Missing: # of variables with missing values (derived before any missing eliminated)</a:t>
          </a:r>
        </a:p>
      </dgm:t>
    </dgm:pt>
    <dgm:pt modelId="{C7B5DC61-2E79-41DF-9F2B-75A2D4BE68A8}" type="parTrans" cxnId="{87390D8E-30C7-4E74-8ED9-6805E9EB29F8}">
      <dgm:prSet/>
      <dgm:spPr/>
      <dgm:t>
        <a:bodyPr/>
        <a:lstStyle/>
        <a:p>
          <a:endParaRPr lang="en-US" sz="2400"/>
        </a:p>
      </dgm:t>
    </dgm:pt>
    <dgm:pt modelId="{005AC466-00E2-44F3-A3BA-19C6FE2290D3}" type="sibTrans" cxnId="{87390D8E-30C7-4E74-8ED9-6805E9EB29F8}">
      <dgm:prSet/>
      <dgm:spPr/>
      <dgm:t>
        <a:bodyPr/>
        <a:lstStyle/>
        <a:p>
          <a:endParaRPr lang="en-US" sz="2400"/>
        </a:p>
      </dgm:t>
    </dgm:pt>
    <dgm:pt modelId="{0705B3A8-4AB5-40D2-8637-593B5B9419AF}" type="pres">
      <dgm:prSet presAssocID="{7EA735D4-5DA3-4156-8D5E-2D9F0F617C8E}" presName="root" presStyleCnt="0">
        <dgm:presLayoutVars>
          <dgm:dir/>
          <dgm:resizeHandles val="exact"/>
        </dgm:presLayoutVars>
      </dgm:prSet>
      <dgm:spPr/>
    </dgm:pt>
    <dgm:pt modelId="{56D84F28-D70A-4006-B551-28BA441D1B1C}" type="pres">
      <dgm:prSet presAssocID="{8E7C03BD-BAE6-43A6-A627-692A973DDBD1}" presName="compNode" presStyleCnt="0"/>
      <dgm:spPr/>
    </dgm:pt>
    <dgm:pt modelId="{8604C9CB-4E3B-4166-85F5-CBA888AF6A8A}" type="pres">
      <dgm:prSet presAssocID="{8E7C03BD-BAE6-43A6-A627-692A973DDBD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956EBD60-834B-4C03-A732-FBCDA6583AA2}" type="pres">
      <dgm:prSet presAssocID="{8E7C03BD-BAE6-43A6-A627-692A973DDBD1}" presName="iconSpace" presStyleCnt="0"/>
      <dgm:spPr/>
    </dgm:pt>
    <dgm:pt modelId="{F9B451EA-F908-4A70-9EBB-859DC690EBD9}" type="pres">
      <dgm:prSet presAssocID="{8E7C03BD-BAE6-43A6-A627-692A973DDBD1}" presName="parTx" presStyleLbl="revTx" presStyleIdx="0" presStyleCnt="10">
        <dgm:presLayoutVars>
          <dgm:chMax val="0"/>
          <dgm:chPref val="0"/>
        </dgm:presLayoutVars>
      </dgm:prSet>
      <dgm:spPr/>
    </dgm:pt>
    <dgm:pt modelId="{5C53BAFF-3BD7-4E8B-880D-B8C321BCEA5F}" type="pres">
      <dgm:prSet presAssocID="{8E7C03BD-BAE6-43A6-A627-692A973DDBD1}" presName="txSpace" presStyleCnt="0"/>
      <dgm:spPr/>
    </dgm:pt>
    <dgm:pt modelId="{7CBB1CB9-7097-45FA-B3C4-81EFDEA34B98}" type="pres">
      <dgm:prSet presAssocID="{8E7C03BD-BAE6-43A6-A627-692A973DDBD1}" presName="desTx" presStyleLbl="revTx" presStyleIdx="1" presStyleCnt="10">
        <dgm:presLayoutVars/>
      </dgm:prSet>
      <dgm:spPr/>
    </dgm:pt>
    <dgm:pt modelId="{AA72E35F-F4D1-4DED-9EF4-0E57F3EEE98B}" type="pres">
      <dgm:prSet presAssocID="{DBF6A878-4C49-462E-8CA6-85CBC3C8A0D4}" presName="sibTrans" presStyleCnt="0"/>
      <dgm:spPr/>
    </dgm:pt>
    <dgm:pt modelId="{48CD8106-05D5-4F86-B330-74DFA3277023}" type="pres">
      <dgm:prSet presAssocID="{2C0B1F84-A7A0-4F5E-B713-8CFC4B699AA2}" presName="compNode" presStyleCnt="0"/>
      <dgm:spPr/>
    </dgm:pt>
    <dgm:pt modelId="{851F76C7-759A-4075-B952-D70E0BAB80ED}" type="pres">
      <dgm:prSet presAssocID="{2C0B1F84-A7A0-4F5E-B713-8CFC4B699AA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notation"/>
        </a:ext>
      </dgm:extLst>
    </dgm:pt>
    <dgm:pt modelId="{D6E46A65-4FF1-4771-918F-F21589097428}" type="pres">
      <dgm:prSet presAssocID="{2C0B1F84-A7A0-4F5E-B713-8CFC4B699AA2}" presName="iconSpace" presStyleCnt="0"/>
      <dgm:spPr/>
    </dgm:pt>
    <dgm:pt modelId="{B495E063-3D76-4F79-9344-70AC3200FBC6}" type="pres">
      <dgm:prSet presAssocID="{2C0B1F84-A7A0-4F5E-B713-8CFC4B699AA2}" presName="parTx" presStyleLbl="revTx" presStyleIdx="2" presStyleCnt="10">
        <dgm:presLayoutVars>
          <dgm:chMax val="0"/>
          <dgm:chPref val="0"/>
        </dgm:presLayoutVars>
      </dgm:prSet>
      <dgm:spPr/>
    </dgm:pt>
    <dgm:pt modelId="{370D3A19-657F-4ABB-BE34-0413B769E7A8}" type="pres">
      <dgm:prSet presAssocID="{2C0B1F84-A7A0-4F5E-B713-8CFC4B699AA2}" presName="txSpace" presStyleCnt="0"/>
      <dgm:spPr/>
    </dgm:pt>
    <dgm:pt modelId="{229DBD0A-6732-4B34-B1D7-DB0D4B0873BF}" type="pres">
      <dgm:prSet presAssocID="{2C0B1F84-A7A0-4F5E-B713-8CFC4B699AA2}" presName="desTx" presStyleLbl="revTx" presStyleIdx="3" presStyleCnt="10">
        <dgm:presLayoutVars/>
      </dgm:prSet>
      <dgm:spPr/>
    </dgm:pt>
    <dgm:pt modelId="{ACC61DDA-8700-433E-A007-372A92B407CB}" type="pres">
      <dgm:prSet presAssocID="{03FAADAD-168B-47C8-816D-88FC26FCC53D}" presName="sibTrans" presStyleCnt="0"/>
      <dgm:spPr/>
    </dgm:pt>
    <dgm:pt modelId="{7A627254-C8C7-4EFB-BC36-9800A2D5B86A}" type="pres">
      <dgm:prSet presAssocID="{94E03709-B00A-4F9B-A534-50BC6E5889AB}" presName="compNode" presStyleCnt="0"/>
      <dgm:spPr/>
    </dgm:pt>
    <dgm:pt modelId="{8335F750-2002-41CD-872A-54EE54230640}" type="pres">
      <dgm:prSet presAssocID="{94E03709-B00A-4F9B-A534-50BC6E5889A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e HTML"/>
        </a:ext>
      </dgm:extLst>
    </dgm:pt>
    <dgm:pt modelId="{1401219A-A9BE-4DA5-A560-2E739651A1FD}" type="pres">
      <dgm:prSet presAssocID="{94E03709-B00A-4F9B-A534-50BC6E5889AB}" presName="iconSpace" presStyleCnt="0"/>
      <dgm:spPr/>
    </dgm:pt>
    <dgm:pt modelId="{AF941C9A-D87E-4A09-9B5E-01E75B5F13FE}" type="pres">
      <dgm:prSet presAssocID="{94E03709-B00A-4F9B-A534-50BC6E5889AB}" presName="parTx" presStyleLbl="revTx" presStyleIdx="4" presStyleCnt="10">
        <dgm:presLayoutVars>
          <dgm:chMax val="0"/>
          <dgm:chPref val="0"/>
        </dgm:presLayoutVars>
      </dgm:prSet>
      <dgm:spPr/>
    </dgm:pt>
    <dgm:pt modelId="{04D7F5F9-D906-4437-BE35-215E1A7C5A3C}" type="pres">
      <dgm:prSet presAssocID="{94E03709-B00A-4F9B-A534-50BC6E5889AB}" presName="txSpace" presStyleCnt="0"/>
      <dgm:spPr/>
    </dgm:pt>
    <dgm:pt modelId="{171F7B5A-F963-4AB0-A1C5-516316111C00}" type="pres">
      <dgm:prSet presAssocID="{94E03709-B00A-4F9B-A534-50BC6E5889AB}" presName="desTx" presStyleLbl="revTx" presStyleIdx="5" presStyleCnt="10">
        <dgm:presLayoutVars/>
      </dgm:prSet>
      <dgm:spPr/>
    </dgm:pt>
    <dgm:pt modelId="{F3E015B3-34BE-4660-9C63-742182801AB0}" type="pres">
      <dgm:prSet presAssocID="{3135DE81-AD58-4B52-8D11-01D5EBD37A2E}" presName="sibTrans" presStyleCnt="0"/>
      <dgm:spPr/>
    </dgm:pt>
    <dgm:pt modelId="{8177396B-D885-475E-A068-2761FFB4CFE7}" type="pres">
      <dgm:prSet presAssocID="{8E366485-E328-422F-B107-64295DA6A7B0}" presName="compNode" presStyleCnt="0"/>
      <dgm:spPr/>
    </dgm:pt>
    <dgm:pt modelId="{ADB1ED7B-CB64-4991-8037-0B6107EA42E4}" type="pres">
      <dgm:prSet presAssocID="{8E366485-E328-422F-B107-64295DA6A7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"/>
        </a:ext>
      </dgm:extLst>
    </dgm:pt>
    <dgm:pt modelId="{6CDC20DE-09EB-4C2C-9D48-AAE4C7F42242}" type="pres">
      <dgm:prSet presAssocID="{8E366485-E328-422F-B107-64295DA6A7B0}" presName="iconSpace" presStyleCnt="0"/>
      <dgm:spPr/>
    </dgm:pt>
    <dgm:pt modelId="{BAF6439D-DA19-4FC4-AAD8-7C1A7687C8E9}" type="pres">
      <dgm:prSet presAssocID="{8E366485-E328-422F-B107-64295DA6A7B0}" presName="parTx" presStyleLbl="revTx" presStyleIdx="6" presStyleCnt="10">
        <dgm:presLayoutVars>
          <dgm:chMax val="0"/>
          <dgm:chPref val="0"/>
        </dgm:presLayoutVars>
      </dgm:prSet>
      <dgm:spPr/>
    </dgm:pt>
    <dgm:pt modelId="{BE2A7E57-6216-417C-93B7-1AABD0220B16}" type="pres">
      <dgm:prSet presAssocID="{8E366485-E328-422F-B107-64295DA6A7B0}" presName="txSpace" presStyleCnt="0"/>
      <dgm:spPr/>
    </dgm:pt>
    <dgm:pt modelId="{879FFC3F-6D1F-4F94-A806-B29D27CC4EBB}" type="pres">
      <dgm:prSet presAssocID="{8E366485-E328-422F-B107-64295DA6A7B0}" presName="desTx" presStyleLbl="revTx" presStyleIdx="7" presStyleCnt="10">
        <dgm:presLayoutVars/>
      </dgm:prSet>
      <dgm:spPr/>
    </dgm:pt>
    <dgm:pt modelId="{7377EF16-E675-44F9-9AD4-AE6E823B908F}" type="pres">
      <dgm:prSet presAssocID="{177C592A-004B-4DB1-A6F8-D988A3D32F90}" presName="sibTrans" presStyleCnt="0"/>
      <dgm:spPr/>
    </dgm:pt>
    <dgm:pt modelId="{51875A84-7E08-4342-89B6-3B20FD06E444}" type="pres">
      <dgm:prSet presAssocID="{52589D71-13F1-4BDF-A529-A478C58E4C69}" presName="compNode" presStyleCnt="0"/>
      <dgm:spPr/>
    </dgm:pt>
    <dgm:pt modelId="{42A41AC5-5679-4E24-946F-CF13818F6AE7}" type="pres">
      <dgm:prSet presAssocID="{52589D71-13F1-4BDF-A529-A478C58E4C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355BBDF3-AF05-49CD-B466-AACD372ABD09}" type="pres">
      <dgm:prSet presAssocID="{52589D71-13F1-4BDF-A529-A478C58E4C69}" presName="iconSpace" presStyleCnt="0"/>
      <dgm:spPr/>
    </dgm:pt>
    <dgm:pt modelId="{8E87B07C-B23A-4FDE-AC21-15CC233C8FAC}" type="pres">
      <dgm:prSet presAssocID="{52589D71-13F1-4BDF-A529-A478C58E4C69}" presName="parTx" presStyleLbl="revTx" presStyleIdx="8" presStyleCnt="10">
        <dgm:presLayoutVars>
          <dgm:chMax val="0"/>
          <dgm:chPref val="0"/>
        </dgm:presLayoutVars>
      </dgm:prSet>
      <dgm:spPr/>
    </dgm:pt>
    <dgm:pt modelId="{9B985C9F-B347-42B4-92FD-42B5BAE2C176}" type="pres">
      <dgm:prSet presAssocID="{52589D71-13F1-4BDF-A529-A478C58E4C69}" presName="txSpace" presStyleCnt="0"/>
      <dgm:spPr/>
    </dgm:pt>
    <dgm:pt modelId="{04B7DECA-BF28-4649-AB38-5E1A88388136}" type="pres">
      <dgm:prSet presAssocID="{52589D71-13F1-4BDF-A529-A478C58E4C69}" presName="desTx" presStyleLbl="revTx" presStyleIdx="9" presStyleCnt="10">
        <dgm:presLayoutVars/>
      </dgm:prSet>
      <dgm:spPr/>
    </dgm:pt>
  </dgm:ptLst>
  <dgm:cxnLst>
    <dgm:cxn modelId="{FD2F1003-BFF0-4260-A14C-2099E0F0DA4E}" srcId="{2C0B1F84-A7A0-4F5E-B713-8CFC4B699AA2}" destId="{EB00DBB8-8C4C-4A2A-9D4E-BD4A8743F3DA}" srcOrd="2" destOrd="0" parTransId="{04A2298B-0859-458B-8F49-08B496D501C1}" sibTransId="{8F4B5163-A192-46AA-A9A5-FCEB0DD8376A}"/>
    <dgm:cxn modelId="{C9A0B104-35CF-49C2-A306-80363BF9EB83}" srcId="{7EA735D4-5DA3-4156-8D5E-2D9F0F617C8E}" destId="{2C0B1F84-A7A0-4F5E-B713-8CFC4B699AA2}" srcOrd="1" destOrd="0" parTransId="{10B2ED41-096B-4F96-939D-818EE672EA4A}" sibTransId="{03FAADAD-168B-47C8-816D-88FC26FCC53D}"/>
    <dgm:cxn modelId="{9E8C1E06-3EDC-417E-9108-AE743AA364D5}" type="presOf" srcId="{40CB7C95-B221-403B-BB0C-F82DFA6F802A}" destId="{04B7DECA-BF28-4649-AB38-5E1A88388136}" srcOrd="0" destOrd="0" presId="urn:microsoft.com/office/officeart/2018/2/layout/IconLabelDescriptionList"/>
    <dgm:cxn modelId="{C6261A0A-2126-4CFE-9CC1-729EA576DFF8}" srcId="{94E03709-B00A-4F9B-A534-50BC6E5889AB}" destId="{07BA24DA-2A46-4348-98B0-52095606A72F}" srcOrd="0" destOrd="0" parTransId="{7F3C7F46-D3C6-4944-B886-253A22BD96A4}" sibTransId="{62D84373-36B2-4D36-8A86-59947884895B}"/>
    <dgm:cxn modelId="{95930312-7B98-4442-81F1-80E7DA6C937C}" type="presOf" srcId="{2C0B1F84-A7A0-4F5E-B713-8CFC4B699AA2}" destId="{B495E063-3D76-4F79-9344-70AC3200FBC6}" srcOrd="0" destOrd="0" presId="urn:microsoft.com/office/officeart/2018/2/layout/IconLabelDescriptionList"/>
    <dgm:cxn modelId="{C704891C-7127-4E3B-8D45-128EA456E4C2}" type="presOf" srcId="{9D8725C7-494F-4331-8316-A4DD1EDE3482}" destId="{7CBB1CB9-7097-45FA-B3C4-81EFDEA34B98}" srcOrd="0" destOrd="0" presId="urn:microsoft.com/office/officeart/2018/2/layout/IconLabelDescriptionList"/>
    <dgm:cxn modelId="{47BB5628-82B1-42B2-BA30-4D6E2B4DF922}" type="presOf" srcId="{94E03709-B00A-4F9B-A534-50BC6E5889AB}" destId="{AF941C9A-D87E-4A09-9B5E-01E75B5F13FE}" srcOrd="0" destOrd="0" presId="urn:microsoft.com/office/officeart/2018/2/layout/IconLabelDescriptionList"/>
    <dgm:cxn modelId="{112AA029-0A2E-430C-9BEC-B63D2969D82A}" type="presOf" srcId="{52589D71-13F1-4BDF-A529-A478C58E4C69}" destId="{8E87B07C-B23A-4FDE-AC21-15CC233C8FAC}" srcOrd="0" destOrd="0" presId="urn:microsoft.com/office/officeart/2018/2/layout/IconLabelDescriptionList"/>
    <dgm:cxn modelId="{A5D76330-6947-4BC4-832F-A472ACF73820}" type="presOf" srcId="{7EA735D4-5DA3-4156-8D5E-2D9F0F617C8E}" destId="{0705B3A8-4AB5-40D2-8637-593B5B9419AF}" srcOrd="0" destOrd="0" presId="urn:microsoft.com/office/officeart/2018/2/layout/IconLabelDescriptionList"/>
    <dgm:cxn modelId="{2F84B03C-395E-4FE4-8C8D-E1EA83A0B92B}" srcId="{7EA735D4-5DA3-4156-8D5E-2D9F0F617C8E}" destId="{52589D71-13F1-4BDF-A529-A478C58E4C69}" srcOrd="4" destOrd="0" parTransId="{D9D97B54-90B7-4B99-951F-869D0266A6C8}" sibTransId="{13B93D39-E382-4B23-BF25-0458471B453B}"/>
    <dgm:cxn modelId="{D418FF48-2CAE-4095-A30B-D9D38D80703E}" srcId="{7EA735D4-5DA3-4156-8D5E-2D9F0F617C8E}" destId="{8E7C03BD-BAE6-43A6-A627-692A973DDBD1}" srcOrd="0" destOrd="0" parTransId="{86B88EA6-9B73-458B-916B-73BBA0AC5E3D}" sibTransId="{DBF6A878-4C49-462E-8CA6-85CBC3C8A0D4}"/>
    <dgm:cxn modelId="{DD708456-641C-43FA-A25F-7B952BFA24D4}" type="presOf" srcId="{84E3813D-1B7A-4EE3-BD7E-6928622FAC23}" destId="{04B7DECA-BF28-4649-AB38-5E1A88388136}" srcOrd="0" destOrd="1" presId="urn:microsoft.com/office/officeart/2018/2/layout/IconLabelDescriptionList"/>
    <dgm:cxn modelId="{B559EF6E-ACD0-411C-AF7D-F7365834140D}" type="presOf" srcId="{8E366485-E328-422F-B107-64295DA6A7B0}" destId="{BAF6439D-DA19-4FC4-AAD8-7C1A7687C8E9}" srcOrd="0" destOrd="0" presId="urn:microsoft.com/office/officeart/2018/2/layout/IconLabelDescriptionList"/>
    <dgm:cxn modelId="{D5B5406F-44D3-4D6F-B2AB-FF498CE90A2B}" srcId="{2C0B1F84-A7A0-4F5E-B713-8CFC4B699AA2}" destId="{AF05C9DC-5E9D-4A52-8510-D8966A896239}" srcOrd="0" destOrd="0" parTransId="{72002389-3985-40D0-BC8C-2C43E1F9C558}" sibTransId="{5DA922F1-2650-41BA-8F2F-F403D2767E4A}"/>
    <dgm:cxn modelId="{9A761878-39C0-4FF7-9622-8DB81393984F}" srcId="{2C0B1F84-A7A0-4F5E-B713-8CFC4B699AA2}" destId="{1A87B882-65F2-40AC-AE9C-7EED82DDAE34}" srcOrd="1" destOrd="0" parTransId="{2D48A1C8-5FB7-4679-A38A-6598BA28045F}" sibTransId="{56689A09-4EFB-4EFD-8DB9-5D0FFD65D522}"/>
    <dgm:cxn modelId="{3C153B7C-8A58-4134-8DB0-1AA750000483}" type="presOf" srcId="{0F3AEE05-237E-4AF8-AE0B-BEB1D910B1FA}" destId="{879FFC3F-6D1F-4F94-A806-B29D27CC4EBB}" srcOrd="0" destOrd="0" presId="urn:microsoft.com/office/officeart/2018/2/layout/IconLabelDescriptionList"/>
    <dgm:cxn modelId="{4E08877C-2006-4991-BDC1-225F6726939F}" type="presOf" srcId="{AF05C9DC-5E9D-4A52-8510-D8966A896239}" destId="{229DBD0A-6732-4B34-B1D7-DB0D4B0873BF}" srcOrd="0" destOrd="0" presId="urn:microsoft.com/office/officeart/2018/2/layout/IconLabelDescriptionList"/>
    <dgm:cxn modelId="{E3E00F8A-11FB-4332-9B53-597E2705EB6D}" srcId="{8E7C03BD-BAE6-43A6-A627-692A973DDBD1}" destId="{E083E4AB-8896-4A02-9D4A-F153443A03D8}" srcOrd="1" destOrd="0" parTransId="{64EA947B-4203-4CFB-8FD2-15A32D93511F}" sibTransId="{10692BAD-27C2-44F8-819D-49B3A26CE147}"/>
    <dgm:cxn modelId="{57D8C08A-8875-4F4C-8CD5-3673EC883F7A}" type="presOf" srcId="{1A87B882-65F2-40AC-AE9C-7EED82DDAE34}" destId="{229DBD0A-6732-4B34-B1D7-DB0D4B0873BF}" srcOrd="0" destOrd="1" presId="urn:microsoft.com/office/officeart/2018/2/layout/IconLabelDescriptionList"/>
    <dgm:cxn modelId="{87390D8E-30C7-4E74-8ED9-6805E9EB29F8}" srcId="{52589D71-13F1-4BDF-A529-A478C58E4C69}" destId="{84E3813D-1B7A-4EE3-BD7E-6928622FAC23}" srcOrd="1" destOrd="0" parTransId="{C7B5DC61-2E79-41DF-9F2B-75A2D4BE68A8}" sibTransId="{005AC466-00E2-44F3-A3BA-19C6FE2290D3}"/>
    <dgm:cxn modelId="{1E37618F-906D-4625-951A-6AC13EC5A43B}" type="presOf" srcId="{E083E4AB-8896-4A02-9D4A-F153443A03D8}" destId="{7CBB1CB9-7097-45FA-B3C4-81EFDEA34B98}" srcOrd="0" destOrd="1" presId="urn:microsoft.com/office/officeart/2018/2/layout/IconLabelDescriptionList"/>
    <dgm:cxn modelId="{966267AA-7C58-42E1-A80A-4EF0888C779C}" type="presOf" srcId="{72C277F8-7E26-4DF0-BC80-6C3351B00B5A}" destId="{7CBB1CB9-7097-45FA-B3C4-81EFDEA34B98}" srcOrd="0" destOrd="2" presId="urn:microsoft.com/office/officeart/2018/2/layout/IconLabelDescriptionList"/>
    <dgm:cxn modelId="{95C8BDAA-9237-4157-89BA-7F8ACDD155F0}" type="presOf" srcId="{07BA24DA-2A46-4348-98B0-52095606A72F}" destId="{171F7B5A-F963-4AB0-A1C5-516316111C00}" srcOrd="0" destOrd="0" presId="urn:microsoft.com/office/officeart/2018/2/layout/IconLabelDescriptionList"/>
    <dgm:cxn modelId="{CC03B0AB-30E8-4DCA-80A6-90DAABB2898D}" srcId="{8E7C03BD-BAE6-43A6-A627-692A973DDBD1}" destId="{72C277F8-7E26-4DF0-BC80-6C3351B00B5A}" srcOrd="2" destOrd="0" parTransId="{90EE1167-3371-4932-AB27-3EA018ADC44F}" sibTransId="{6A2AEB77-2F90-430D-8406-3213ADC166F4}"/>
    <dgm:cxn modelId="{145FDDAD-68B7-48EF-8078-70EE140CA0AC}" srcId="{94E03709-B00A-4F9B-A534-50BC6E5889AB}" destId="{98A7D469-94DA-41A5-8ABB-1F1069343174}" srcOrd="1" destOrd="0" parTransId="{177CFE5A-362E-454D-977F-7EC145567696}" sibTransId="{6C207FB6-6490-4CCD-8F92-CD9E66F60B84}"/>
    <dgm:cxn modelId="{FF748EB9-1263-45A9-B89A-BEA60ABEA31F}" type="presOf" srcId="{98A7D469-94DA-41A5-8ABB-1F1069343174}" destId="{171F7B5A-F963-4AB0-A1C5-516316111C00}" srcOrd="0" destOrd="1" presId="urn:microsoft.com/office/officeart/2018/2/layout/IconLabelDescriptionList"/>
    <dgm:cxn modelId="{C22C41C7-5785-4AB4-9ABF-47CEC36C6B7A}" srcId="{7EA735D4-5DA3-4156-8D5E-2D9F0F617C8E}" destId="{8E366485-E328-422F-B107-64295DA6A7B0}" srcOrd="3" destOrd="0" parTransId="{BDC40479-8453-45A3-B6F7-18E82405CE42}" sibTransId="{177C592A-004B-4DB1-A6F8-D988A3D32F90}"/>
    <dgm:cxn modelId="{E7DD1DE6-BFE7-4E34-A1C3-C618E2A4E6CA}" srcId="{8E7C03BD-BAE6-43A6-A627-692A973DDBD1}" destId="{9D8725C7-494F-4331-8316-A4DD1EDE3482}" srcOrd="0" destOrd="0" parTransId="{A7978310-D217-4620-B9DF-66016F1DC08D}" sibTransId="{AACEEFC4-C26E-467D-BD06-600E3494D90E}"/>
    <dgm:cxn modelId="{7266E3E6-757D-491D-8805-A100795436EB}" srcId="{7EA735D4-5DA3-4156-8D5E-2D9F0F617C8E}" destId="{94E03709-B00A-4F9B-A534-50BC6E5889AB}" srcOrd="2" destOrd="0" parTransId="{5004797B-2BDC-4F65-9F97-7C9CA3F8041F}" sibTransId="{3135DE81-AD58-4B52-8D11-01D5EBD37A2E}"/>
    <dgm:cxn modelId="{29B1E4E6-8BF6-486E-BFE4-C50AB4D6F506}" srcId="{52589D71-13F1-4BDF-A529-A478C58E4C69}" destId="{40CB7C95-B221-403B-BB0C-F82DFA6F802A}" srcOrd="0" destOrd="0" parTransId="{33B3D836-3F84-4A7B-AC21-6D06D3BF27FE}" sibTransId="{AFA4AE11-0694-4474-9B0A-5BAC77CA4D46}"/>
    <dgm:cxn modelId="{82FD34F2-C6F7-401F-9EAC-04A03BD7C379}" type="presOf" srcId="{8E7C03BD-BAE6-43A6-A627-692A973DDBD1}" destId="{F9B451EA-F908-4A70-9EBB-859DC690EBD9}" srcOrd="0" destOrd="0" presId="urn:microsoft.com/office/officeart/2018/2/layout/IconLabelDescriptionList"/>
    <dgm:cxn modelId="{79B57CF2-7CD5-4348-9181-038092DA2DCB}" srcId="{8E366485-E328-422F-B107-64295DA6A7B0}" destId="{0F3AEE05-237E-4AF8-AE0B-BEB1D910B1FA}" srcOrd="0" destOrd="0" parTransId="{DD6BA5C5-CFDE-4899-832F-B67EF79062E8}" sibTransId="{F5A34C15-6403-44D0-BD94-3126589B2DE7}"/>
    <dgm:cxn modelId="{4DDD5DFB-A7AD-4440-A827-7ECB53F3A5CA}" type="presOf" srcId="{EB00DBB8-8C4C-4A2A-9D4E-BD4A8743F3DA}" destId="{229DBD0A-6732-4B34-B1D7-DB0D4B0873BF}" srcOrd="0" destOrd="2" presId="urn:microsoft.com/office/officeart/2018/2/layout/IconLabelDescriptionList"/>
    <dgm:cxn modelId="{73BF5A4C-777F-4545-93BC-956EB422A740}" type="presParOf" srcId="{0705B3A8-4AB5-40D2-8637-593B5B9419AF}" destId="{56D84F28-D70A-4006-B551-28BA441D1B1C}" srcOrd="0" destOrd="0" presId="urn:microsoft.com/office/officeart/2018/2/layout/IconLabelDescriptionList"/>
    <dgm:cxn modelId="{3E80132D-7EF2-4702-8298-C1CEFEFA7AA7}" type="presParOf" srcId="{56D84F28-D70A-4006-B551-28BA441D1B1C}" destId="{8604C9CB-4E3B-4166-85F5-CBA888AF6A8A}" srcOrd="0" destOrd="0" presId="urn:microsoft.com/office/officeart/2018/2/layout/IconLabelDescriptionList"/>
    <dgm:cxn modelId="{AB9E07B1-2194-4ECD-873D-EB9DBFEFAE66}" type="presParOf" srcId="{56D84F28-D70A-4006-B551-28BA441D1B1C}" destId="{956EBD60-834B-4C03-A732-FBCDA6583AA2}" srcOrd="1" destOrd="0" presId="urn:microsoft.com/office/officeart/2018/2/layout/IconLabelDescriptionList"/>
    <dgm:cxn modelId="{044BE0EE-9C71-4B72-A2AD-9DE4C315029E}" type="presParOf" srcId="{56D84F28-D70A-4006-B551-28BA441D1B1C}" destId="{F9B451EA-F908-4A70-9EBB-859DC690EBD9}" srcOrd="2" destOrd="0" presId="urn:microsoft.com/office/officeart/2018/2/layout/IconLabelDescriptionList"/>
    <dgm:cxn modelId="{70972CAF-1FD6-4C7C-AE72-7874427AC1DF}" type="presParOf" srcId="{56D84F28-D70A-4006-B551-28BA441D1B1C}" destId="{5C53BAFF-3BD7-4E8B-880D-B8C321BCEA5F}" srcOrd="3" destOrd="0" presId="urn:microsoft.com/office/officeart/2018/2/layout/IconLabelDescriptionList"/>
    <dgm:cxn modelId="{D409F950-0484-4457-AAC8-0B99523786C2}" type="presParOf" srcId="{56D84F28-D70A-4006-B551-28BA441D1B1C}" destId="{7CBB1CB9-7097-45FA-B3C4-81EFDEA34B98}" srcOrd="4" destOrd="0" presId="urn:microsoft.com/office/officeart/2018/2/layout/IconLabelDescriptionList"/>
    <dgm:cxn modelId="{A560770F-943E-41DD-BC21-CDEE1869D3B5}" type="presParOf" srcId="{0705B3A8-4AB5-40D2-8637-593B5B9419AF}" destId="{AA72E35F-F4D1-4DED-9EF4-0E57F3EEE98B}" srcOrd="1" destOrd="0" presId="urn:microsoft.com/office/officeart/2018/2/layout/IconLabelDescriptionList"/>
    <dgm:cxn modelId="{132C2BDB-0CE3-4112-A89A-7325567C2ACF}" type="presParOf" srcId="{0705B3A8-4AB5-40D2-8637-593B5B9419AF}" destId="{48CD8106-05D5-4F86-B330-74DFA3277023}" srcOrd="2" destOrd="0" presId="urn:microsoft.com/office/officeart/2018/2/layout/IconLabelDescriptionList"/>
    <dgm:cxn modelId="{9CC875BD-252F-4538-823A-21BEDE97ABC4}" type="presParOf" srcId="{48CD8106-05D5-4F86-B330-74DFA3277023}" destId="{851F76C7-759A-4075-B952-D70E0BAB80ED}" srcOrd="0" destOrd="0" presId="urn:microsoft.com/office/officeart/2018/2/layout/IconLabelDescriptionList"/>
    <dgm:cxn modelId="{C30B0829-74EA-4C36-8A50-FD664FFECA68}" type="presParOf" srcId="{48CD8106-05D5-4F86-B330-74DFA3277023}" destId="{D6E46A65-4FF1-4771-918F-F21589097428}" srcOrd="1" destOrd="0" presId="urn:microsoft.com/office/officeart/2018/2/layout/IconLabelDescriptionList"/>
    <dgm:cxn modelId="{43EFC38C-0CB4-4860-B9C2-B0DFD550FDE5}" type="presParOf" srcId="{48CD8106-05D5-4F86-B330-74DFA3277023}" destId="{B495E063-3D76-4F79-9344-70AC3200FBC6}" srcOrd="2" destOrd="0" presId="urn:microsoft.com/office/officeart/2018/2/layout/IconLabelDescriptionList"/>
    <dgm:cxn modelId="{D1F9C85A-74E7-41BC-8575-F1277AEAEF4F}" type="presParOf" srcId="{48CD8106-05D5-4F86-B330-74DFA3277023}" destId="{370D3A19-657F-4ABB-BE34-0413B769E7A8}" srcOrd="3" destOrd="0" presId="urn:microsoft.com/office/officeart/2018/2/layout/IconLabelDescriptionList"/>
    <dgm:cxn modelId="{25E9B894-921C-40DD-9F32-B1E7B580BC32}" type="presParOf" srcId="{48CD8106-05D5-4F86-B330-74DFA3277023}" destId="{229DBD0A-6732-4B34-B1D7-DB0D4B0873BF}" srcOrd="4" destOrd="0" presId="urn:microsoft.com/office/officeart/2018/2/layout/IconLabelDescriptionList"/>
    <dgm:cxn modelId="{959FCD36-3120-4785-893C-C8037F2D3BEA}" type="presParOf" srcId="{0705B3A8-4AB5-40D2-8637-593B5B9419AF}" destId="{ACC61DDA-8700-433E-A007-372A92B407CB}" srcOrd="3" destOrd="0" presId="urn:microsoft.com/office/officeart/2018/2/layout/IconLabelDescriptionList"/>
    <dgm:cxn modelId="{5D9B7F5A-176A-4F89-91A5-B25610C0E4C5}" type="presParOf" srcId="{0705B3A8-4AB5-40D2-8637-593B5B9419AF}" destId="{7A627254-C8C7-4EFB-BC36-9800A2D5B86A}" srcOrd="4" destOrd="0" presId="urn:microsoft.com/office/officeart/2018/2/layout/IconLabelDescriptionList"/>
    <dgm:cxn modelId="{E45295ED-C7B0-473B-B82D-A58AC426838B}" type="presParOf" srcId="{7A627254-C8C7-4EFB-BC36-9800A2D5B86A}" destId="{8335F750-2002-41CD-872A-54EE54230640}" srcOrd="0" destOrd="0" presId="urn:microsoft.com/office/officeart/2018/2/layout/IconLabelDescriptionList"/>
    <dgm:cxn modelId="{45E0E74C-951F-43E7-80FF-79E80B9633A6}" type="presParOf" srcId="{7A627254-C8C7-4EFB-BC36-9800A2D5B86A}" destId="{1401219A-A9BE-4DA5-A560-2E739651A1FD}" srcOrd="1" destOrd="0" presId="urn:microsoft.com/office/officeart/2018/2/layout/IconLabelDescriptionList"/>
    <dgm:cxn modelId="{7E0E1A61-86F7-4245-810E-AB5705F7465C}" type="presParOf" srcId="{7A627254-C8C7-4EFB-BC36-9800A2D5B86A}" destId="{AF941C9A-D87E-4A09-9B5E-01E75B5F13FE}" srcOrd="2" destOrd="0" presId="urn:microsoft.com/office/officeart/2018/2/layout/IconLabelDescriptionList"/>
    <dgm:cxn modelId="{4196379D-6E0C-4753-8264-2BA917438147}" type="presParOf" srcId="{7A627254-C8C7-4EFB-BC36-9800A2D5B86A}" destId="{04D7F5F9-D906-4437-BE35-215E1A7C5A3C}" srcOrd="3" destOrd="0" presId="urn:microsoft.com/office/officeart/2018/2/layout/IconLabelDescriptionList"/>
    <dgm:cxn modelId="{55D8044D-4500-41A2-AE1C-E1FD70BD212C}" type="presParOf" srcId="{7A627254-C8C7-4EFB-BC36-9800A2D5B86A}" destId="{171F7B5A-F963-4AB0-A1C5-516316111C00}" srcOrd="4" destOrd="0" presId="urn:microsoft.com/office/officeart/2018/2/layout/IconLabelDescriptionList"/>
    <dgm:cxn modelId="{C6A3F5F5-0043-4AD2-B735-A6195F9A3DE6}" type="presParOf" srcId="{0705B3A8-4AB5-40D2-8637-593B5B9419AF}" destId="{F3E015B3-34BE-4660-9C63-742182801AB0}" srcOrd="5" destOrd="0" presId="urn:microsoft.com/office/officeart/2018/2/layout/IconLabelDescriptionList"/>
    <dgm:cxn modelId="{DBADDF70-063A-450D-B9F2-3774DBECFE7C}" type="presParOf" srcId="{0705B3A8-4AB5-40D2-8637-593B5B9419AF}" destId="{8177396B-D885-475E-A068-2761FFB4CFE7}" srcOrd="6" destOrd="0" presId="urn:microsoft.com/office/officeart/2018/2/layout/IconLabelDescriptionList"/>
    <dgm:cxn modelId="{484F5B68-ADCF-42DA-AC6C-163ED15F1D13}" type="presParOf" srcId="{8177396B-D885-475E-A068-2761FFB4CFE7}" destId="{ADB1ED7B-CB64-4991-8037-0B6107EA42E4}" srcOrd="0" destOrd="0" presId="urn:microsoft.com/office/officeart/2018/2/layout/IconLabelDescriptionList"/>
    <dgm:cxn modelId="{AD2C1A60-C9DC-477D-A6CD-8F64E474722E}" type="presParOf" srcId="{8177396B-D885-475E-A068-2761FFB4CFE7}" destId="{6CDC20DE-09EB-4C2C-9D48-AAE4C7F42242}" srcOrd="1" destOrd="0" presId="urn:microsoft.com/office/officeart/2018/2/layout/IconLabelDescriptionList"/>
    <dgm:cxn modelId="{91252DF3-863B-4979-AA0C-0664B55DB6D5}" type="presParOf" srcId="{8177396B-D885-475E-A068-2761FFB4CFE7}" destId="{BAF6439D-DA19-4FC4-AAD8-7C1A7687C8E9}" srcOrd="2" destOrd="0" presId="urn:microsoft.com/office/officeart/2018/2/layout/IconLabelDescriptionList"/>
    <dgm:cxn modelId="{64CBD214-BE82-4F70-B578-A40CE742F04B}" type="presParOf" srcId="{8177396B-D885-475E-A068-2761FFB4CFE7}" destId="{BE2A7E57-6216-417C-93B7-1AABD0220B16}" srcOrd="3" destOrd="0" presId="urn:microsoft.com/office/officeart/2018/2/layout/IconLabelDescriptionList"/>
    <dgm:cxn modelId="{4F57778D-A299-49D3-AAE6-560589C6A148}" type="presParOf" srcId="{8177396B-D885-475E-A068-2761FFB4CFE7}" destId="{879FFC3F-6D1F-4F94-A806-B29D27CC4EBB}" srcOrd="4" destOrd="0" presId="urn:microsoft.com/office/officeart/2018/2/layout/IconLabelDescriptionList"/>
    <dgm:cxn modelId="{D416B4E8-3D89-4E6D-A949-3867D21C8EB2}" type="presParOf" srcId="{0705B3A8-4AB5-40D2-8637-593B5B9419AF}" destId="{7377EF16-E675-44F9-9AD4-AE6E823B908F}" srcOrd="7" destOrd="0" presId="urn:microsoft.com/office/officeart/2018/2/layout/IconLabelDescriptionList"/>
    <dgm:cxn modelId="{DB1B4654-4D33-41B8-9BFF-D1BAF4665584}" type="presParOf" srcId="{0705B3A8-4AB5-40D2-8637-593B5B9419AF}" destId="{51875A84-7E08-4342-89B6-3B20FD06E444}" srcOrd="8" destOrd="0" presId="urn:microsoft.com/office/officeart/2018/2/layout/IconLabelDescriptionList"/>
    <dgm:cxn modelId="{8DB4BD3B-F90A-488C-80AE-4431C8B2B5ED}" type="presParOf" srcId="{51875A84-7E08-4342-89B6-3B20FD06E444}" destId="{42A41AC5-5679-4E24-946F-CF13818F6AE7}" srcOrd="0" destOrd="0" presId="urn:microsoft.com/office/officeart/2018/2/layout/IconLabelDescriptionList"/>
    <dgm:cxn modelId="{0E157676-9C86-47C9-85E9-3FEAD8A62351}" type="presParOf" srcId="{51875A84-7E08-4342-89B6-3B20FD06E444}" destId="{355BBDF3-AF05-49CD-B466-AACD372ABD09}" srcOrd="1" destOrd="0" presId="urn:microsoft.com/office/officeart/2018/2/layout/IconLabelDescriptionList"/>
    <dgm:cxn modelId="{31977D8A-BB18-4D17-9A96-14FEE8467B17}" type="presParOf" srcId="{51875A84-7E08-4342-89B6-3B20FD06E444}" destId="{8E87B07C-B23A-4FDE-AC21-15CC233C8FAC}" srcOrd="2" destOrd="0" presId="urn:microsoft.com/office/officeart/2018/2/layout/IconLabelDescriptionList"/>
    <dgm:cxn modelId="{2F18093A-EAA4-4E19-ABF8-63D57A01A34C}" type="presParOf" srcId="{51875A84-7E08-4342-89B6-3B20FD06E444}" destId="{9B985C9F-B347-42B4-92FD-42B5BAE2C176}" srcOrd="3" destOrd="0" presId="urn:microsoft.com/office/officeart/2018/2/layout/IconLabelDescriptionList"/>
    <dgm:cxn modelId="{B29E4CCC-E19B-4C90-A242-4BFBD09F293A}" type="presParOf" srcId="{51875A84-7E08-4342-89B6-3B20FD06E444}" destId="{04B7DECA-BF28-4649-AB38-5E1A8838813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4C9CB-4E3B-4166-85F5-CBA888AF6A8A}">
      <dsp:nvSpPr>
        <dsp:cNvPr id="0" name=""/>
        <dsp:cNvSpPr/>
      </dsp:nvSpPr>
      <dsp:spPr>
        <a:xfrm>
          <a:off x="4471" y="233567"/>
          <a:ext cx="726468" cy="7264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451EA-F908-4A70-9EBB-859DC690EBD9}">
      <dsp:nvSpPr>
        <dsp:cNvPr id="0" name=""/>
        <dsp:cNvSpPr/>
      </dsp:nvSpPr>
      <dsp:spPr>
        <a:xfrm>
          <a:off x="4471" y="1140640"/>
          <a:ext cx="2075625" cy="56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Factor cleaning:</a:t>
          </a:r>
        </a:p>
      </dsp:txBody>
      <dsp:txXfrm>
        <a:off x="4471" y="1140640"/>
        <a:ext cx="2075625" cy="564310"/>
      </dsp:txXfrm>
    </dsp:sp>
    <dsp:sp modelId="{7CBB1CB9-7097-45FA-B3C4-81EFDEA34B98}">
      <dsp:nvSpPr>
        <dsp:cNvPr id="0" name=""/>
        <dsp:cNvSpPr/>
      </dsp:nvSpPr>
      <dsp:spPr>
        <a:xfrm>
          <a:off x="4471" y="1788953"/>
          <a:ext cx="2075625" cy="264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Numeric categories converted to factors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Levels indicating missing converted to NA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Spaces removed from levels with make.names</a:t>
          </a:r>
        </a:p>
      </dsp:txBody>
      <dsp:txXfrm>
        <a:off x="4471" y="1788953"/>
        <a:ext cx="2075625" cy="2644729"/>
      </dsp:txXfrm>
    </dsp:sp>
    <dsp:sp modelId="{851F76C7-759A-4075-B952-D70E0BAB80ED}">
      <dsp:nvSpPr>
        <dsp:cNvPr id="0" name=""/>
        <dsp:cNvSpPr/>
      </dsp:nvSpPr>
      <dsp:spPr>
        <a:xfrm>
          <a:off x="2443330" y="233567"/>
          <a:ext cx="726468" cy="7264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5E063-3D76-4F79-9344-70AC3200FBC6}">
      <dsp:nvSpPr>
        <dsp:cNvPr id="0" name=""/>
        <dsp:cNvSpPr/>
      </dsp:nvSpPr>
      <dsp:spPr>
        <a:xfrm>
          <a:off x="2443330" y="1140640"/>
          <a:ext cx="2075625" cy="56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Variable elimination</a:t>
          </a:r>
        </a:p>
      </dsp:txBody>
      <dsp:txXfrm>
        <a:off x="2443330" y="1140640"/>
        <a:ext cx="2075625" cy="564310"/>
      </dsp:txXfrm>
    </dsp:sp>
    <dsp:sp modelId="{229DBD0A-6732-4B34-B1D7-DB0D4B0873BF}">
      <dsp:nvSpPr>
        <dsp:cNvPr id="0" name=""/>
        <dsp:cNvSpPr/>
      </dsp:nvSpPr>
      <dsp:spPr>
        <a:xfrm>
          <a:off x="2443330" y="1788953"/>
          <a:ext cx="2075625" cy="264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Variables with 100+ levels removed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Variables missing for &gt;50% of observations removed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Variables contained within other variables were also eliminated (e.g. line of business falls within major industry category)</a:t>
          </a:r>
        </a:p>
      </dsp:txBody>
      <dsp:txXfrm>
        <a:off x="2443330" y="1788953"/>
        <a:ext cx="2075625" cy="2644729"/>
      </dsp:txXfrm>
    </dsp:sp>
    <dsp:sp modelId="{8335F750-2002-41CD-872A-54EE54230640}">
      <dsp:nvSpPr>
        <dsp:cNvPr id="0" name=""/>
        <dsp:cNvSpPr/>
      </dsp:nvSpPr>
      <dsp:spPr>
        <a:xfrm>
          <a:off x="4882189" y="233567"/>
          <a:ext cx="726468" cy="7264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41C9A-D87E-4A09-9B5E-01E75B5F13FE}">
      <dsp:nvSpPr>
        <dsp:cNvPr id="0" name=""/>
        <dsp:cNvSpPr/>
      </dsp:nvSpPr>
      <dsp:spPr>
        <a:xfrm>
          <a:off x="4882189" y="1140640"/>
          <a:ext cx="2075625" cy="56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Missing values</a:t>
          </a:r>
        </a:p>
      </dsp:txBody>
      <dsp:txXfrm>
        <a:off x="4882189" y="1140640"/>
        <a:ext cx="2075625" cy="564310"/>
      </dsp:txXfrm>
    </dsp:sp>
    <dsp:sp modelId="{171F7B5A-F963-4AB0-A1C5-516316111C00}">
      <dsp:nvSpPr>
        <dsp:cNvPr id="0" name=""/>
        <dsp:cNvSpPr/>
      </dsp:nvSpPr>
      <dsp:spPr>
        <a:xfrm>
          <a:off x="4882189" y="1788953"/>
          <a:ext cx="2075625" cy="264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Factor-level ‘missing’ used in place of NA for any missing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Numeric missing will be imputed within each model cross-fold by BagImpute</a:t>
          </a:r>
        </a:p>
      </dsp:txBody>
      <dsp:txXfrm>
        <a:off x="4882189" y="1788953"/>
        <a:ext cx="2075625" cy="2644729"/>
      </dsp:txXfrm>
    </dsp:sp>
    <dsp:sp modelId="{ADB1ED7B-CB64-4991-8037-0B6107EA42E4}">
      <dsp:nvSpPr>
        <dsp:cNvPr id="0" name=""/>
        <dsp:cNvSpPr/>
      </dsp:nvSpPr>
      <dsp:spPr>
        <a:xfrm>
          <a:off x="7321049" y="233567"/>
          <a:ext cx="726468" cy="7264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6439D-DA19-4FC4-AAD8-7C1A7687C8E9}">
      <dsp:nvSpPr>
        <dsp:cNvPr id="0" name=""/>
        <dsp:cNvSpPr/>
      </dsp:nvSpPr>
      <dsp:spPr>
        <a:xfrm>
          <a:off x="7321049" y="1140640"/>
          <a:ext cx="2075625" cy="56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Multicolinearity</a:t>
          </a:r>
        </a:p>
      </dsp:txBody>
      <dsp:txXfrm>
        <a:off x="7321049" y="1140640"/>
        <a:ext cx="2075625" cy="564310"/>
      </dsp:txXfrm>
    </dsp:sp>
    <dsp:sp modelId="{879FFC3F-6D1F-4F94-A806-B29D27CC4EBB}">
      <dsp:nvSpPr>
        <dsp:cNvPr id="0" name=""/>
        <dsp:cNvSpPr/>
      </dsp:nvSpPr>
      <dsp:spPr>
        <a:xfrm>
          <a:off x="7321049" y="1788953"/>
          <a:ext cx="2075625" cy="264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Total_transactions and total_products were found to be strongly correlated</a:t>
          </a:r>
        </a:p>
      </dsp:txBody>
      <dsp:txXfrm>
        <a:off x="7321049" y="1788953"/>
        <a:ext cx="2075625" cy="2644729"/>
      </dsp:txXfrm>
    </dsp:sp>
    <dsp:sp modelId="{42A41AC5-5679-4E24-946F-CF13818F6AE7}">
      <dsp:nvSpPr>
        <dsp:cNvPr id="0" name=""/>
        <dsp:cNvSpPr/>
      </dsp:nvSpPr>
      <dsp:spPr>
        <a:xfrm>
          <a:off x="9759908" y="233567"/>
          <a:ext cx="726468" cy="7264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7B07C-B23A-4FDE-AC21-15CC233C8FAC}">
      <dsp:nvSpPr>
        <dsp:cNvPr id="0" name=""/>
        <dsp:cNvSpPr/>
      </dsp:nvSpPr>
      <dsp:spPr>
        <a:xfrm>
          <a:off x="9759908" y="1140640"/>
          <a:ext cx="2075625" cy="564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Derived variables</a:t>
          </a:r>
        </a:p>
      </dsp:txBody>
      <dsp:txXfrm>
        <a:off x="9759908" y="1140640"/>
        <a:ext cx="2075625" cy="564310"/>
      </dsp:txXfrm>
    </dsp:sp>
    <dsp:sp modelId="{04B7DECA-BF28-4649-AB38-5E1A88388136}">
      <dsp:nvSpPr>
        <dsp:cNvPr id="0" name=""/>
        <dsp:cNvSpPr/>
      </dsp:nvSpPr>
      <dsp:spPr>
        <a:xfrm>
          <a:off x="9759908" y="1788953"/>
          <a:ext cx="2075625" cy="2644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kern="1200"/>
            <a:t>Avg. Transactions per product = </a:t>
          </a:r>
          <a:r>
            <a:rPr lang="en-US" sz="1600" kern="1200" err="1"/>
            <a:t>Total_transactions</a:t>
          </a:r>
          <a:r>
            <a:rPr lang="en-US" sz="1600" kern="1200"/>
            <a:t>/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/>
            <a:t>total_products</a:t>
          </a:r>
          <a:endParaRPr lang="en-US" sz="1600" kern="120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Proportion Missing: # of variables with missing values (derived before any missing eliminated)</a:t>
          </a:r>
        </a:p>
      </dsp:txBody>
      <dsp:txXfrm>
        <a:off x="9759908" y="1788953"/>
        <a:ext cx="2075625" cy="2644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B8BD0-2636-4D4A-B0D4-A56B74C3980C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F7B40-C311-4E61-8C05-9BFB4E364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9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dataset contained 30 variables and 24,649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F7B40-C311-4E61-8C05-9BFB4E364D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8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F7B40-C311-4E61-8C05-9BFB4E364D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1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F7B40-C311-4E61-8C05-9BFB4E364D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7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9F7B40-C311-4E61-8C05-9BFB4E364D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69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4B6E-37E5-479D-99CF-83ED5C974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8BCEB-2FBC-40BA-A148-A7CF18961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E24F2-656C-4A94-B5E5-43167041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05015-0C4A-4F79-92A5-9ABBA389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49179-B9B1-411D-ADCF-1BE2BDD5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B31E-EC9F-4B47-8E3B-C01233D0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5DE91-62FD-4F7F-8CD7-A368D15E8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4D0AC-AA8C-44CF-8466-B0FA9E84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E3DCA-9E03-4EBD-A0C1-C0277829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379B-C727-4812-ABD5-5D754AA3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8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858ED-A71A-4B4C-A70A-2C14C701B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9A8C8-F2B1-4B0D-B56F-EBB6D1FB2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F2B0E-8946-411F-ACB0-0E113A43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49557-91DF-4931-B74B-2F1F9799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A5467-BB0A-42ED-851F-CCA72FEF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5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F8B6-5983-4DE4-9085-71F6E209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E590-1E5D-42BB-BE76-5A45A1DDB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6628-422F-4542-B182-73FABC3B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46336-5B1F-40A0-9BDE-3C5B65BF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8448A-951D-4B45-9A51-329180AD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9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C3B1-F208-4C47-AA74-C9D39CC3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8C0E5-830A-4E9E-944C-9CCD6B94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456D-C735-4A36-8401-DF03776C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5D2A7-0796-4217-B127-EC1109CA0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EE860-C11F-4D85-BFC3-B02C2A4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2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4E45-CD28-4CDF-A732-FC96E1F7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34724-9D34-4F77-8490-ED8DA484F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A9BD3-0AEC-4887-BA1E-4B2CDF5E9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EEE5B-0F14-4844-9ABB-BCB5B9D2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1A088-3704-4B3C-954C-5EBE13C4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56A19-533C-4945-A7A3-97AAC33B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0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6A28-E5DD-469B-8EEF-D659A67E4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52CE6-1B74-4D5D-ABD9-C9FA740C7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416A4-158F-4439-8596-CE43FB33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A8B9C-0797-43B9-A4CA-D85B39DEA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A952A7-D06A-4C6C-A73E-49B93720B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050590-49E3-469A-89A0-F80964EA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A136D-CC95-42D1-8DE8-E029EA2A2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4788FE-2963-4DDE-8513-30739CAC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42B4-251A-44F5-B27C-72DB227F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D0A5B-F0BE-4FCB-AC8B-593A8826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1636F-1D52-420C-83CF-AA49841A8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DF463-431C-4A4C-BD40-0D5DFB57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F65DE-590A-4F02-8A02-A03F8C38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834FF2-9546-4431-9DF0-39AA601C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50080-E56F-447D-AD94-9909E238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1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1330-7DC9-42DB-B859-92A2615C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2AF3-398E-4C52-9C9D-8697AA876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5BBFA-9541-476C-969F-F6B10AAFE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9D506-D767-4312-A8C2-B03A545B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C829B-0A9F-4200-8DFB-F96F3E76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B4F80-F8C5-4F24-A7DA-7970FA15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23DE-66A1-4CE8-B20B-33A07AED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EF15D8-3A06-4798-A68A-9B132B03B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6BCAD-D1A5-4EAC-9BC8-861127474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A01A3-E248-45B2-ABA6-6A17E3416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C66F8-0C28-4364-9F76-DA0C74B1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84E59-7E00-4897-9BDB-46C9B644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8993B-579F-4D9F-9962-45E2B8E6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2EB54-4517-4267-B4F9-EBDE03CE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CF2D0-5F14-4F3F-96F9-45489DDEF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913F-6B6B-422A-9C14-F87E8694A0B6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0D65F-335D-4494-AE7A-708135FD6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9E47-34F5-4F02-BDC0-9161D829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7A1B0-0288-4042-B9DD-D4E9E0A62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25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87">
            <a:extLst>
              <a:ext uri="{FF2B5EF4-FFF2-40B4-BE49-F238E27FC236}">
                <a16:creationId xmlns:a16="http://schemas.microsoft.com/office/drawing/2014/main" id="{4001995E-8CA5-4542-9C82-84CD4E31BC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Intrado</a:t>
            </a:r>
            <a:r>
              <a:rPr lang="en-US" dirty="0"/>
              <a:t>/West Churn Model</a:t>
            </a:r>
          </a:p>
        </p:txBody>
      </p:sp>
      <p:sp>
        <p:nvSpPr>
          <p:cNvPr id="89" name="Subtitle 88">
            <a:extLst>
              <a:ext uri="{FF2B5EF4-FFF2-40B4-BE49-F238E27FC236}">
                <a16:creationId xmlns:a16="http://schemas.microsoft.com/office/drawing/2014/main" id="{E9A03088-7FE8-4F4D-9375-E662DCF867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2: CHAD CROWE, EL KERNS, AND JODI SANGSTER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34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F40E-6EE1-4E46-912C-3BBEE894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and 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76B4-FD8B-48B0-9691-EC75B790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6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EF56-5BBC-4C2C-AD69-201F168A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</a:rPr>
              <a:t>Data Preparation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1B5150-B808-449C-8099-376BFC782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1998"/>
              </p:ext>
            </p:extLst>
          </p:nvPr>
        </p:nvGraphicFramePr>
        <p:xfrm>
          <a:off x="175997" y="1825625"/>
          <a:ext cx="11840005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32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0337-1FDC-4708-B004-64CCC661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7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</a:rPr>
              <a:t>Overall Modelling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BC7816-D489-4793-98B0-3CC1B8091319}"/>
              </a:ext>
            </a:extLst>
          </p:cNvPr>
          <p:cNvGrpSpPr/>
          <p:nvPr/>
        </p:nvGrpSpPr>
        <p:grpSpPr>
          <a:xfrm>
            <a:off x="130629" y="1219692"/>
            <a:ext cx="11865428" cy="5471394"/>
            <a:chOff x="2893" y="7933"/>
            <a:chExt cx="6890312" cy="382270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CF76AF5-9E6A-4346-BF7A-9E8957D32525}"/>
                </a:ext>
              </a:extLst>
            </p:cNvPr>
            <p:cNvSpPr/>
            <p:nvPr/>
          </p:nvSpPr>
          <p:spPr>
            <a:xfrm>
              <a:off x="5807746" y="1820180"/>
              <a:ext cx="141581" cy="17744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45974E5-DC5F-443D-81A3-6A0E2E5FBE98}"/>
                </a:ext>
              </a:extLst>
            </p:cNvPr>
            <p:cNvSpPr/>
            <p:nvPr/>
          </p:nvSpPr>
          <p:spPr>
            <a:xfrm>
              <a:off x="5807746" y="1820180"/>
              <a:ext cx="141581" cy="11043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6EB30A-0D69-48EB-BDB4-58B22F43B08E}"/>
                </a:ext>
              </a:extLst>
            </p:cNvPr>
            <p:cNvSpPr/>
            <p:nvPr/>
          </p:nvSpPr>
          <p:spPr>
            <a:xfrm>
              <a:off x="5807746" y="1820180"/>
              <a:ext cx="141581" cy="434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C421C7-61C0-468E-A098-A1D7DFD5400F}"/>
                </a:ext>
              </a:extLst>
            </p:cNvPr>
            <p:cNvSpPr/>
            <p:nvPr/>
          </p:nvSpPr>
          <p:spPr>
            <a:xfrm>
              <a:off x="5614251" y="1150026"/>
              <a:ext cx="571046" cy="1982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0447868-AA99-45A0-ABF1-4F5E79445EB5}"/>
                </a:ext>
              </a:extLst>
            </p:cNvPr>
            <p:cNvSpPr/>
            <p:nvPr/>
          </p:nvSpPr>
          <p:spPr>
            <a:xfrm>
              <a:off x="4665653" y="1820180"/>
              <a:ext cx="141581" cy="17744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DAFF681-6D1B-4197-B962-024FB885DF99}"/>
                </a:ext>
              </a:extLst>
            </p:cNvPr>
            <p:cNvSpPr/>
            <p:nvPr/>
          </p:nvSpPr>
          <p:spPr>
            <a:xfrm>
              <a:off x="4665653" y="1820180"/>
              <a:ext cx="141581" cy="11043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CDA7F2C-38F8-4A5F-9FED-858F8CB32E24}"/>
                </a:ext>
              </a:extLst>
            </p:cNvPr>
            <p:cNvSpPr/>
            <p:nvPr/>
          </p:nvSpPr>
          <p:spPr>
            <a:xfrm>
              <a:off x="4665653" y="1820180"/>
              <a:ext cx="141581" cy="434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93783B-AC4F-4E25-8E80-7E654CC08F41}"/>
                </a:ext>
              </a:extLst>
            </p:cNvPr>
            <p:cNvSpPr/>
            <p:nvPr/>
          </p:nvSpPr>
          <p:spPr>
            <a:xfrm>
              <a:off x="5043204" y="1150026"/>
              <a:ext cx="571046" cy="1982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AC397B-65CC-4743-8A45-B996BFEBDA8F}"/>
                </a:ext>
              </a:extLst>
            </p:cNvPr>
            <p:cNvSpPr/>
            <p:nvPr/>
          </p:nvSpPr>
          <p:spPr>
            <a:xfrm>
              <a:off x="3330065" y="479872"/>
              <a:ext cx="2284185" cy="1982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67D31C-315F-4176-9ABA-23EDE59BFCD2}"/>
                </a:ext>
              </a:extLst>
            </p:cNvPr>
            <p:cNvSpPr/>
            <p:nvPr/>
          </p:nvSpPr>
          <p:spPr>
            <a:xfrm>
              <a:off x="3523560" y="1820180"/>
              <a:ext cx="141581" cy="17744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29EED05-6B8E-452C-A545-C3F4FA0E1F8E}"/>
                </a:ext>
              </a:extLst>
            </p:cNvPr>
            <p:cNvSpPr/>
            <p:nvPr/>
          </p:nvSpPr>
          <p:spPr>
            <a:xfrm>
              <a:off x="3523560" y="1820180"/>
              <a:ext cx="141581" cy="11043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443AB04-7A65-4E44-A8A8-A9E8269BB0E4}"/>
                </a:ext>
              </a:extLst>
            </p:cNvPr>
            <p:cNvSpPr/>
            <p:nvPr/>
          </p:nvSpPr>
          <p:spPr>
            <a:xfrm>
              <a:off x="3523560" y="1820180"/>
              <a:ext cx="141581" cy="434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D6C3D2-3310-4EE4-85E8-3A66BA0776C4}"/>
                </a:ext>
              </a:extLst>
            </p:cNvPr>
            <p:cNvSpPr/>
            <p:nvPr/>
          </p:nvSpPr>
          <p:spPr>
            <a:xfrm>
              <a:off x="3330065" y="1150026"/>
              <a:ext cx="571046" cy="1982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523B57-861E-423B-82DB-C752772FD184}"/>
                </a:ext>
              </a:extLst>
            </p:cNvPr>
            <p:cNvSpPr/>
            <p:nvPr/>
          </p:nvSpPr>
          <p:spPr>
            <a:xfrm>
              <a:off x="2381467" y="1820180"/>
              <a:ext cx="141581" cy="17744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183201-D858-47BF-A0C3-7CBE2E6867C4}"/>
                </a:ext>
              </a:extLst>
            </p:cNvPr>
            <p:cNvSpPr/>
            <p:nvPr/>
          </p:nvSpPr>
          <p:spPr>
            <a:xfrm>
              <a:off x="2381467" y="1820180"/>
              <a:ext cx="141581" cy="11043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1D7612-DB06-42CF-8351-5C3F7B5FDE3A}"/>
                </a:ext>
              </a:extLst>
            </p:cNvPr>
            <p:cNvSpPr/>
            <p:nvPr/>
          </p:nvSpPr>
          <p:spPr>
            <a:xfrm>
              <a:off x="2381467" y="1820180"/>
              <a:ext cx="141581" cy="434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265F02-1C29-4272-9BCB-81ED6A7B8D12}"/>
                </a:ext>
              </a:extLst>
            </p:cNvPr>
            <p:cNvSpPr/>
            <p:nvPr/>
          </p:nvSpPr>
          <p:spPr>
            <a:xfrm>
              <a:off x="2759018" y="1150026"/>
              <a:ext cx="571046" cy="1982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5C3DB9-7B7D-4225-9A03-9276DB3E61DE}"/>
                </a:ext>
              </a:extLst>
            </p:cNvPr>
            <p:cNvSpPr/>
            <p:nvPr/>
          </p:nvSpPr>
          <p:spPr>
            <a:xfrm>
              <a:off x="3284345" y="479872"/>
              <a:ext cx="91440" cy="1982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9A4D34-7CB6-4D4D-AF05-1FB78CF6E1E1}"/>
                </a:ext>
              </a:extLst>
            </p:cNvPr>
            <p:cNvSpPr/>
            <p:nvPr/>
          </p:nvSpPr>
          <p:spPr>
            <a:xfrm>
              <a:off x="1239374" y="1820180"/>
              <a:ext cx="141581" cy="17744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ADF3E0-64C4-4B1F-94BA-7494040DC598}"/>
                </a:ext>
              </a:extLst>
            </p:cNvPr>
            <p:cNvSpPr/>
            <p:nvPr/>
          </p:nvSpPr>
          <p:spPr>
            <a:xfrm>
              <a:off x="1239374" y="1820180"/>
              <a:ext cx="141581" cy="11043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DD6DF-1F45-4393-9E61-0C62E42C3704}"/>
                </a:ext>
              </a:extLst>
            </p:cNvPr>
            <p:cNvSpPr/>
            <p:nvPr/>
          </p:nvSpPr>
          <p:spPr>
            <a:xfrm>
              <a:off x="1239374" y="1820180"/>
              <a:ext cx="141581" cy="434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0516D1D-F0E6-453D-B2CC-E8750C754D1D}"/>
                </a:ext>
              </a:extLst>
            </p:cNvPr>
            <p:cNvSpPr/>
            <p:nvPr/>
          </p:nvSpPr>
          <p:spPr>
            <a:xfrm>
              <a:off x="1045879" y="1150026"/>
              <a:ext cx="571046" cy="1982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D2EEC83-938B-4D89-A7AE-08935098C7B6}"/>
                </a:ext>
              </a:extLst>
            </p:cNvPr>
            <p:cNvSpPr/>
            <p:nvPr/>
          </p:nvSpPr>
          <p:spPr>
            <a:xfrm>
              <a:off x="97281" y="1820180"/>
              <a:ext cx="141581" cy="177449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38AAEB-3C30-426E-9F5B-6112F7CA49BC}"/>
                </a:ext>
              </a:extLst>
            </p:cNvPr>
            <p:cNvSpPr/>
            <p:nvPr/>
          </p:nvSpPr>
          <p:spPr>
            <a:xfrm>
              <a:off x="97281" y="1820180"/>
              <a:ext cx="141581" cy="11043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41D3EA5-F4AB-4975-8990-ADB86314EF27}"/>
                </a:ext>
              </a:extLst>
            </p:cNvPr>
            <p:cNvSpPr/>
            <p:nvPr/>
          </p:nvSpPr>
          <p:spPr>
            <a:xfrm>
              <a:off x="97281" y="1820180"/>
              <a:ext cx="141581" cy="43418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A7CDBA-26A0-448D-832A-897DF8326DC2}"/>
                </a:ext>
              </a:extLst>
            </p:cNvPr>
            <p:cNvSpPr/>
            <p:nvPr/>
          </p:nvSpPr>
          <p:spPr>
            <a:xfrm>
              <a:off x="474832" y="1150026"/>
              <a:ext cx="571046" cy="1982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3133FDF-B517-42D0-B8EA-82957A4FE19F}"/>
                </a:ext>
              </a:extLst>
            </p:cNvPr>
            <p:cNvSpPr/>
            <p:nvPr/>
          </p:nvSpPr>
          <p:spPr>
            <a:xfrm>
              <a:off x="1045879" y="479872"/>
              <a:ext cx="2284185" cy="1982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EC508B-7A0A-4DFA-991F-2DA241470B5A}"/>
                </a:ext>
              </a:extLst>
            </p:cNvPr>
            <p:cNvSpPr/>
            <p:nvPr/>
          </p:nvSpPr>
          <p:spPr>
            <a:xfrm>
              <a:off x="2858125" y="7933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33">
              <a:extLst>
                <a:ext uri="{FF2B5EF4-FFF2-40B4-BE49-F238E27FC236}">
                  <a16:creationId xmlns:a16="http://schemas.microsoft.com/office/drawing/2014/main" id="{486CAC62-AF4E-4717-9952-99C88C7E12E5}"/>
                </a:ext>
              </a:extLst>
            </p:cNvPr>
            <p:cNvSpPr txBox="1"/>
            <p:nvPr/>
          </p:nvSpPr>
          <p:spPr>
            <a:xfrm>
              <a:off x="2858125" y="7933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Training Data Split into 70% Test/30% Train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597846-089F-49A1-81CC-17E80F78BD66}"/>
                </a:ext>
              </a:extLst>
            </p:cNvPr>
            <p:cNvSpPr/>
            <p:nvPr/>
          </p:nvSpPr>
          <p:spPr>
            <a:xfrm>
              <a:off x="573940" y="678087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5">
              <a:extLst>
                <a:ext uri="{FF2B5EF4-FFF2-40B4-BE49-F238E27FC236}">
                  <a16:creationId xmlns:a16="http://schemas.microsoft.com/office/drawing/2014/main" id="{FAC3ED5E-8687-43A9-81CE-5441F44277AA}"/>
                </a:ext>
              </a:extLst>
            </p:cNvPr>
            <p:cNvSpPr txBox="1"/>
            <p:nvPr/>
          </p:nvSpPr>
          <p:spPr>
            <a:xfrm>
              <a:off x="573940" y="678087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KNN </a:t>
              </a: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(5-fold cross-validation selection of k)</a:t>
              </a:r>
              <a:endParaRPr lang="en-US" sz="900" dirty="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7128A28-1762-43A4-8564-3FCF7FC4FF29}"/>
                </a:ext>
              </a:extLst>
            </p:cNvPr>
            <p:cNvSpPr/>
            <p:nvPr/>
          </p:nvSpPr>
          <p:spPr>
            <a:xfrm>
              <a:off x="2893" y="1348241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37">
              <a:extLst>
                <a:ext uri="{FF2B5EF4-FFF2-40B4-BE49-F238E27FC236}">
                  <a16:creationId xmlns:a16="http://schemas.microsoft.com/office/drawing/2014/main" id="{0CEFBEDA-62EA-4837-995E-E3C02C6CE807}"/>
                </a:ext>
              </a:extLst>
            </p:cNvPr>
            <p:cNvSpPr txBox="1"/>
            <p:nvPr/>
          </p:nvSpPr>
          <p:spPr>
            <a:xfrm>
              <a:off x="2893" y="1348241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undersampling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1D877D-C891-4C08-9A89-3F6788C8673E}"/>
                </a:ext>
              </a:extLst>
            </p:cNvPr>
            <p:cNvSpPr/>
            <p:nvPr/>
          </p:nvSpPr>
          <p:spPr>
            <a:xfrm>
              <a:off x="238863" y="2018394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 Box 39">
              <a:extLst>
                <a:ext uri="{FF2B5EF4-FFF2-40B4-BE49-F238E27FC236}">
                  <a16:creationId xmlns:a16="http://schemas.microsoft.com/office/drawing/2014/main" id="{42BA6D20-3B1C-402C-A619-82C94701785E}"/>
                </a:ext>
              </a:extLst>
            </p:cNvPr>
            <p:cNvSpPr txBox="1"/>
            <p:nvPr/>
          </p:nvSpPr>
          <p:spPr>
            <a:xfrm>
              <a:off x="238863" y="2018394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7472B1-418B-4F1D-8CE0-FB1AABC91E07}"/>
                </a:ext>
              </a:extLst>
            </p:cNvPr>
            <p:cNvSpPr/>
            <p:nvPr/>
          </p:nvSpPr>
          <p:spPr>
            <a:xfrm>
              <a:off x="238863" y="2688548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41">
              <a:extLst>
                <a:ext uri="{FF2B5EF4-FFF2-40B4-BE49-F238E27FC236}">
                  <a16:creationId xmlns:a16="http://schemas.microsoft.com/office/drawing/2014/main" id="{283B2AF7-D6F9-41DF-B07D-587D73083299}"/>
                </a:ext>
              </a:extLst>
            </p:cNvPr>
            <p:cNvSpPr txBox="1"/>
            <p:nvPr/>
          </p:nvSpPr>
          <p:spPr>
            <a:xfrm>
              <a:off x="238863" y="2688548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DA558DE-0FCA-4DE2-820A-C2F7F7109926}"/>
                </a:ext>
              </a:extLst>
            </p:cNvPr>
            <p:cNvSpPr/>
            <p:nvPr/>
          </p:nvSpPr>
          <p:spPr>
            <a:xfrm>
              <a:off x="238863" y="3358702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43">
              <a:extLst>
                <a:ext uri="{FF2B5EF4-FFF2-40B4-BE49-F238E27FC236}">
                  <a16:creationId xmlns:a16="http://schemas.microsoft.com/office/drawing/2014/main" id="{CDB488AE-343C-4BA0-A23F-F3B4F6720B3F}"/>
                </a:ext>
              </a:extLst>
            </p:cNvPr>
            <p:cNvSpPr txBox="1"/>
            <p:nvPr/>
          </p:nvSpPr>
          <p:spPr>
            <a:xfrm>
              <a:off x="238863" y="3358702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total_transactions/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0FF04C-8468-4A9E-9E6A-DE6CD1C7FCE0}"/>
                </a:ext>
              </a:extLst>
            </p:cNvPr>
            <p:cNvSpPr/>
            <p:nvPr/>
          </p:nvSpPr>
          <p:spPr>
            <a:xfrm>
              <a:off x="1144986" y="1348241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B58FFA6B-CC4F-4C69-98E8-86ADE1AF1B88}"/>
                </a:ext>
              </a:extLst>
            </p:cNvPr>
            <p:cNvSpPr txBox="1"/>
            <p:nvPr/>
          </p:nvSpPr>
          <p:spPr>
            <a:xfrm>
              <a:off x="1144986" y="1348241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No sampling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77BACC3-3206-4357-B239-48CDFA7286ED}"/>
                </a:ext>
              </a:extLst>
            </p:cNvPr>
            <p:cNvSpPr/>
            <p:nvPr/>
          </p:nvSpPr>
          <p:spPr>
            <a:xfrm>
              <a:off x="1380956" y="2018394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47">
              <a:extLst>
                <a:ext uri="{FF2B5EF4-FFF2-40B4-BE49-F238E27FC236}">
                  <a16:creationId xmlns:a16="http://schemas.microsoft.com/office/drawing/2014/main" id="{86766497-4439-461F-97EB-DB311CF0266B}"/>
                </a:ext>
              </a:extLst>
            </p:cNvPr>
            <p:cNvSpPr txBox="1"/>
            <p:nvPr/>
          </p:nvSpPr>
          <p:spPr>
            <a:xfrm>
              <a:off x="1380956" y="2018394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FCDC253-53E1-47D1-ABB7-8DAAF9DBEC3F}"/>
                </a:ext>
              </a:extLst>
            </p:cNvPr>
            <p:cNvSpPr/>
            <p:nvPr/>
          </p:nvSpPr>
          <p:spPr>
            <a:xfrm>
              <a:off x="1380956" y="2688548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 Box 49">
              <a:extLst>
                <a:ext uri="{FF2B5EF4-FFF2-40B4-BE49-F238E27FC236}">
                  <a16:creationId xmlns:a16="http://schemas.microsoft.com/office/drawing/2014/main" id="{A34F52B1-58D6-49F3-ACD6-2A5670C6A416}"/>
                </a:ext>
              </a:extLst>
            </p:cNvPr>
            <p:cNvSpPr txBox="1"/>
            <p:nvPr/>
          </p:nvSpPr>
          <p:spPr>
            <a:xfrm>
              <a:off x="1380956" y="2688548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7116508-F1F2-44CE-9411-58867450EF24}"/>
                </a:ext>
              </a:extLst>
            </p:cNvPr>
            <p:cNvSpPr/>
            <p:nvPr/>
          </p:nvSpPr>
          <p:spPr>
            <a:xfrm>
              <a:off x="1380956" y="3358702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 Box 51">
              <a:extLst>
                <a:ext uri="{FF2B5EF4-FFF2-40B4-BE49-F238E27FC236}">
                  <a16:creationId xmlns:a16="http://schemas.microsoft.com/office/drawing/2014/main" id="{682B97C7-A5D1-427C-ABAA-971DAE13A4D4}"/>
                </a:ext>
              </a:extLst>
            </p:cNvPr>
            <p:cNvSpPr txBox="1"/>
            <p:nvPr/>
          </p:nvSpPr>
          <p:spPr>
            <a:xfrm>
              <a:off x="1380956" y="3358702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total_transactions/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4AC833-899F-4AA2-B19E-EC8C19A1568F}"/>
                </a:ext>
              </a:extLst>
            </p:cNvPr>
            <p:cNvSpPr/>
            <p:nvPr/>
          </p:nvSpPr>
          <p:spPr>
            <a:xfrm>
              <a:off x="2858125" y="678087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 Box 53">
              <a:extLst>
                <a:ext uri="{FF2B5EF4-FFF2-40B4-BE49-F238E27FC236}">
                  <a16:creationId xmlns:a16="http://schemas.microsoft.com/office/drawing/2014/main" id="{0F300135-6B13-4A05-A38C-9E9804BB2FBD}"/>
                </a:ext>
              </a:extLst>
            </p:cNvPr>
            <p:cNvSpPr txBox="1"/>
            <p:nvPr/>
          </p:nvSpPr>
          <p:spPr>
            <a:xfrm>
              <a:off x="2858125" y="678087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LASSO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(5-fold cross-validation selection of </a:t>
              </a: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Times New Roman" panose="02020603050405020304" pitchFamily="18" charset="0"/>
                  <a:cs typeface="Times New Roman" panose="02020603050405020304" pitchFamily="18" charset="0"/>
                </a:rPr>
                <a:t>λ)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0F84A3-EFC3-48FB-BF6A-12ED9752F452}"/>
                </a:ext>
              </a:extLst>
            </p:cNvPr>
            <p:cNvSpPr/>
            <p:nvPr/>
          </p:nvSpPr>
          <p:spPr>
            <a:xfrm>
              <a:off x="2287079" y="1348241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 Box 55">
              <a:extLst>
                <a:ext uri="{FF2B5EF4-FFF2-40B4-BE49-F238E27FC236}">
                  <a16:creationId xmlns:a16="http://schemas.microsoft.com/office/drawing/2014/main" id="{D8457292-258F-47B7-A091-65E6B0C88E90}"/>
                </a:ext>
              </a:extLst>
            </p:cNvPr>
            <p:cNvSpPr txBox="1"/>
            <p:nvPr/>
          </p:nvSpPr>
          <p:spPr>
            <a:xfrm>
              <a:off x="2287079" y="1348241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Undersampling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6417C25-19C8-4714-9B1B-B7712F847083}"/>
                </a:ext>
              </a:extLst>
            </p:cNvPr>
            <p:cNvSpPr/>
            <p:nvPr/>
          </p:nvSpPr>
          <p:spPr>
            <a:xfrm>
              <a:off x="2523049" y="2018394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 Box 57">
              <a:extLst>
                <a:ext uri="{FF2B5EF4-FFF2-40B4-BE49-F238E27FC236}">
                  <a16:creationId xmlns:a16="http://schemas.microsoft.com/office/drawing/2014/main" id="{B84ED8EE-0AC9-47CA-A534-BEAC395B2E1B}"/>
                </a:ext>
              </a:extLst>
            </p:cNvPr>
            <p:cNvSpPr txBox="1"/>
            <p:nvPr/>
          </p:nvSpPr>
          <p:spPr>
            <a:xfrm>
              <a:off x="2523049" y="2018394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6CB9473-C6AE-4550-A216-F44190D69A35}"/>
                </a:ext>
              </a:extLst>
            </p:cNvPr>
            <p:cNvSpPr/>
            <p:nvPr/>
          </p:nvSpPr>
          <p:spPr>
            <a:xfrm>
              <a:off x="2523049" y="2688548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 Box 59">
              <a:extLst>
                <a:ext uri="{FF2B5EF4-FFF2-40B4-BE49-F238E27FC236}">
                  <a16:creationId xmlns:a16="http://schemas.microsoft.com/office/drawing/2014/main" id="{D5EFD331-7A74-4A7F-BF5A-937F00553E1F}"/>
                </a:ext>
              </a:extLst>
            </p:cNvPr>
            <p:cNvSpPr txBox="1"/>
            <p:nvPr/>
          </p:nvSpPr>
          <p:spPr>
            <a:xfrm>
              <a:off x="2523049" y="2688548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4B2C70-72AB-49BE-9038-8B9CE1E1841C}"/>
                </a:ext>
              </a:extLst>
            </p:cNvPr>
            <p:cNvSpPr/>
            <p:nvPr/>
          </p:nvSpPr>
          <p:spPr>
            <a:xfrm>
              <a:off x="2523049" y="3358702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61">
              <a:extLst>
                <a:ext uri="{FF2B5EF4-FFF2-40B4-BE49-F238E27FC236}">
                  <a16:creationId xmlns:a16="http://schemas.microsoft.com/office/drawing/2014/main" id="{17868918-9187-4489-812A-7F1401743DC2}"/>
                </a:ext>
              </a:extLst>
            </p:cNvPr>
            <p:cNvSpPr txBox="1"/>
            <p:nvPr/>
          </p:nvSpPr>
          <p:spPr>
            <a:xfrm>
              <a:off x="2523049" y="3358702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total_transactions/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EEE9232-6A09-4D39-A8B4-A38CF9359495}"/>
                </a:ext>
              </a:extLst>
            </p:cNvPr>
            <p:cNvSpPr/>
            <p:nvPr/>
          </p:nvSpPr>
          <p:spPr>
            <a:xfrm>
              <a:off x="3429172" y="1348241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 Box 63">
              <a:extLst>
                <a:ext uri="{FF2B5EF4-FFF2-40B4-BE49-F238E27FC236}">
                  <a16:creationId xmlns:a16="http://schemas.microsoft.com/office/drawing/2014/main" id="{66ABA8A3-D10C-429A-BA24-C311E312AA6C}"/>
                </a:ext>
              </a:extLst>
            </p:cNvPr>
            <p:cNvSpPr txBox="1"/>
            <p:nvPr/>
          </p:nvSpPr>
          <p:spPr>
            <a:xfrm>
              <a:off x="3429172" y="1348241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Times New Roman" panose="02020603050405020304" pitchFamily="18" charset="0"/>
                  <a:cs typeface="Times New Roman" panose="02020603050405020304" pitchFamily="18" charset="0"/>
                </a:rPr>
                <a:t>No sampling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C3E0D3-8274-48E6-A913-A9051A9B6B75}"/>
                </a:ext>
              </a:extLst>
            </p:cNvPr>
            <p:cNvSpPr/>
            <p:nvPr/>
          </p:nvSpPr>
          <p:spPr>
            <a:xfrm>
              <a:off x="3665142" y="2018394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65">
              <a:extLst>
                <a:ext uri="{FF2B5EF4-FFF2-40B4-BE49-F238E27FC236}">
                  <a16:creationId xmlns:a16="http://schemas.microsoft.com/office/drawing/2014/main" id="{EC2AD5EA-59BD-484E-8CD6-3F0CAA53B5CB}"/>
                </a:ext>
              </a:extLst>
            </p:cNvPr>
            <p:cNvSpPr txBox="1"/>
            <p:nvPr/>
          </p:nvSpPr>
          <p:spPr>
            <a:xfrm>
              <a:off x="3665142" y="2018394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F1F6318-8FAF-45FB-A61C-469F030EC9EC}"/>
                </a:ext>
              </a:extLst>
            </p:cNvPr>
            <p:cNvSpPr/>
            <p:nvPr/>
          </p:nvSpPr>
          <p:spPr>
            <a:xfrm>
              <a:off x="3665142" y="2688548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 Box 67">
              <a:extLst>
                <a:ext uri="{FF2B5EF4-FFF2-40B4-BE49-F238E27FC236}">
                  <a16:creationId xmlns:a16="http://schemas.microsoft.com/office/drawing/2014/main" id="{4B4128A1-9B1C-48C1-A387-45C23FB0BD5F}"/>
                </a:ext>
              </a:extLst>
            </p:cNvPr>
            <p:cNvSpPr txBox="1"/>
            <p:nvPr/>
          </p:nvSpPr>
          <p:spPr>
            <a:xfrm>
              <a:off x="3665142" y="2688548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3B20BD0-068D-4BD4-9063-A1F8CF204C5E}"/>
                </a:ext>
              </a:extLst>
            </p:cNvPr>
            <p:cNvSpPr/>
            <p:nvPr/>
          </p:nvSpPr>
          <p:spPr>
            <a:xfrm>
              <a:off x="3665142" y="3358702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 Box 69">
              <a:extLst>
                <a:ext uri="{FF2B5EF4-FFF2-40B4-BE49-F238E27FC236}">
                  <a16:creationId xmlns:a16="http://schemas.microsoft.com/office/drawing/2014/main" id="{356FBCF2-71EF-4B5B-9B2E-6185DC1B2264}"/>
                </a:ext>
              </a:extLst>
            </p:cNvPr>
            <p:cNvSpPr txBox="1"/>
            <p:nvPr/>
          </p:nvSpPr>
          <p:spPr>
            <a:xfrm>
              <a:off x="3665142" y="3358702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total_transactions/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5EFBF7-D2DD-417E-B555-019886B74D08}"/>
                </a:ext>
              </a:extLst>
            </p:cNvPr>
            <p:cNvSpPr/>
            <p:nvPr/>
          </p:nvSpPr>
          <p:spPr>
            <a:xfrm>
              <a:off x="5142311" y="678087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 Box 71">
              <a:extLst>
                <a:ext uri="{FF2B5EF4-FFF2-40B4-BE49-F238E27FC236}">
                  <a16:creationId xmlns:a16="http://schemas.microsoft.com/office/drawing/2014/main" id="{17AC41F9-DB85-4761-ADB1-D3AC3FEDBD7C}"/>
                </a:ext>
              </a:extLst>
            </p:cNvPr>
            <p:cNvSpPr txBox="1"/>
            <p:nvPr/>
          </p:nvSpPr>
          <p:spPr>
            <a:xfrm>
              <a:off x="5146731" y="678087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BCT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(5-fold cross-validation selection of B, </a:t>
              </a: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Times New Roman" panose="02020603050405020304" pitchFamily="18" charset="0"/>
                  <a:cs typeface="Times New Roman" panose="02020603050405020304" pitchFamily="18" charset="0"/>
                </a:rPr>
                <a:t>λ, &amp; d)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9402E8E-298A-4F6D-B7D5-BF095EC3F7F2}"/>
                </a:ext>
              </a:extLst>
            </p:cNvPr>
            <p:cNvSpPr/>
            <p:nvPr/>
          </p:nvSpPr>
          <p:spPr>
            <a:xfrm>
              <a:off x="4571265" y="1348241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Text Box 73">
              <a:extLst>
                <a:ext uri="{FF2B5EF4-FFF2-40B4-BE49-F238E27FC236}">
                  <a16:creationId xmlns:a16="http://schemas.microsoft.com/office/drawing/2014/main" id="{9181107F-3DCE-436C-8B66-862274A75C65}"/>
                </a:ext>
              </a:extLst>
            </p:cNvPr>
            <p:cNvSpPr txBox="1"/>
            <p:nvPr/>
          </p:nvSpPr>
          <p:spPr>
            <a:xfrm>
              <a:off x="4571264" y="1348241"/>
              <a:ext cx="943879" cy="45029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 Undersampling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(X2: with and without standardizing umeric variables)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D95CF2A-F39F-4A12-97DB-A98F3EFE8929}"/>
                </a:ext>
              </a:extLst>
            </p:cNvPr>
            <p:cNvSpPr/>
            <p:nvPr/>
          </p:nvSpPr>
          <p:spPr>
            <a:xfrm>
              <a:off x="4807234" y="2018394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 Box 75">
              <a:extLst>
                <a:ext uri="{FF2B5EF4-FFF2-40B4-BE49-F238E27FC236}">
                  <a16:creationId xmlns:a16="http://schemas.microsoft.com/office/drawing/2014/main" id="{A1F21F6D-DEF8-4158-AB90-DD21B1137AA8}"/>
                </a:ext>
              </a:extLst>
            </p:cNvPr>
            <p:cNvSpPr txBox="1"/>
            <p:nvPr/>
          </p:nvSpPr>
          <p:spPr>
            <a:xfrm>
              <a:off x="4807234" y="2018394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9ACD3C2-047F-4342-861F-A1DDBC5F922E}"/>
                </a:ext>
              </a:extLst>
            </p:cNvPr>
            <p:cNvSpPr/>
            <p:nvPr/>
          </p:nvSpPr>
          <p:spPr>
            <a:xfrm>
              <a:off x="4807234" y="2688548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 Box 77">
              <a:extLst>
                <a:ext uri="{FF2B5EF4-FFF2-40B4-BE49-F238E27FC236}">
                  <a16:creationId xmlns:a16="http://schemas.microsoft.com/office/drawing/2014/main" id="{D6102579-B6A0-42EB-8CDC-D8B57A0DD41B}"/>
                </a:ext>
              </a:extLst>
            </p:cNvPr>
            <p:cNvSpPr txBox="1"/>
            <p:nvPr/>
          </p:nvSpPr>
          <p:spPr>
            <a:xfrm>
              <a:off x="4807234" y="2688548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C325924-0D20-453B-9B23-6A0D9C0569F9}"/>
                </a:ext>
              </a:extLst>
            </p:cNvPr>
            <p:cNvSpPr/>
            <p:nvPr/>
          </p:nvSpPr>
          <p:spPr>
            <a:xfrm>
              <a:off x="4807234" y="3358702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 Box 79">
              <a:extLst>
                <a:ext uri="{FF2B5EF4-FFF2-40B4-BE49-F238E27FC236}">
                  <a16:creationId xmlns:a16="http://schemas.microsoft.com/office/drawing/2014/main" id="{E5863D88-3563-4232-9BAC-50C46D603B27}"/>
                </a:ext>
              </a:extLst>
            </p:cNvPr>
            <p:cNvSpPr txBox="1"/>
            <p:nvPr/>
          </p:nvSpPr>
          <p:spPr>
            <a:xfrm>
              <a:off x="4807234" y="3358702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total_transactions/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437F4F1-9797-4AAA-B36A-650EA1CE440D}"/>
                </a:ext>
              </a:extLst>
            </p:cNvPr>
            <p:cNvSpPr/>
            <p:nvPr/>
          </p:nvSpPr>
          <p:spPr>
            <a:xfrm>
              <a:off x="5713358" y="1348241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 Box 81">
              <a:extLst>
                <a:ext uri="{FF2B5EF4-FFF2-40B4-BE49-F238E27FC236}">
                  <a16:creationId xmlns:a16="http://schemas.microsoft.com/office/drawing/2014/main" id="{74213F60-A744-4426-B4D1-D7CB537A533C}"/>
                </a:ext>
              </a:extLst>
            </p:cNvPr>
            <p:cNvSpPr txBox="1"/>
            <p:nvPr/>
          </p:nvSpPr>
          <p:spPr>
            <a:xfrm>
              <a:off x="5713358" y="1348241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No sampling 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(X2: with and without standardizing numeric variables)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3A332FA-F06A-456A-A06D-99B24E31F8CB}"/>
                </a:ext>
              </a:extLst>
            </p:cNvPr>
            <p:cNvSpPr/>
            <p:nvPr/>
          </p:nvSpPr>
          <p:spPr>
            <a:xfrm>
              <a:off x="5949327" y="2018394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 Box 83">
              <a:extLst>
                <a:ext uri="{FF2B5EF4-FFF2-40B4-BE49-F238E27FC236}">
                  <a16:creationId xmlns:a16="http://schemas.microsoft.com/office/drawing/2014/main" id="{9349B265-80D4-4FDB-B99B-9F0AE1A7923D}"/>
                </a:ext>
              </a:extLst>
            </p:cNvPr>
            <p:cNvSpPr txBox="1"/>
            <p:nvPr/>
          </p:nvSpPr>
          <p:spPr>
            <a:xfrm>
              <a:off x="5949327" y="2018394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03D1F9-0194-4D31-8CC8-6BFC4718BD79}"/>
                </a:ext>
              </a:extLst>
            </p:cNvPr>
            <p:cNvSpPr/>
            <p:nvPr/>
          </p:nvSpPr>
          <p:spPr>
            <a:xfrm>
              <a:off x="5949327" y="2688548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Text Box 85">
              <a:extLst>
                <a:ext uri="{FF2B5EF4-FFF2-40B4-BE49-F238E27FC236}">
                  <a16:creationId xmlns:a16="http://schemas.microsoft.com/office/drawing/2014/main" id="{774B2957-8669-4681-8D02-6BCE2DAA158C}"/>
                </a:ext>
              </a:extLst>
            </p:cNvPr>
            <p:cNvSpPr txBox="1"/>
            <p:nvPr/>
          </p:nvSpPr>
          <p:spPr>
            <a:xfrm>
              <a:off x="5949327" y="2688548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DC190D5-E099-4227-85AF-349B0178B06E}"/>
                </a:ext>
              </a:extLst>
            </p:cNvPr>
            <p:cNvSpPr/>
            <p:nvPr/>
          </p:nvSpPr>
          <p:spPr>
            <a:xfrm>
              <a:off x="5949327" y="3358702"/>
              <a:ext cx="943878" cy="47193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 Box 87">
              <a:extLst>
                <a:ext uri="{FF2B5EF4-FFF2-40B4-BE49-F238E27FC236}">
                  <a16:creationId xmlns:a16="http://schemas.microsoft.com/office/drawing/2014/main" id="{2CF1A2B5-49C9-4F1E-A236-2698F69C81D6}"/>
                </a:ext>
              </a:extLst>
            </p:cNvPr>
            <p:cNvSpPr txBox="1"/>
            <p:nvPr/>
          </p:nvSpPr>
          <p:spPr>
            <a:xfrm>
              <a:off x="5949327" y="3358702"/>
              <a:ext cx="943878" cy="471939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spcFirstLastPara="1" wrap="square" lIns="3175" tIns="3175" rIns="3175" bIns="3175" anchor="ctr" anchorCtr="0">
              <a:noAutofit/>
            </a:bodyPr>
            <a:lstStyle/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total_transactions/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89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>
                  <a:solidFill>
                    <a:srgbClr val="FFFFFF"/>
                  </a:solidFill>
                  <a:effectLst/>
                  <a:latin typeface="Linux bolinium"/>
                  <a:ea typeface="Calibri" panose="020F0502020204030204" pitchFamily="34" charset="0"/>
                  <a:cs typeface="Calibri" panose="020F0502020204030204" pitchFamily="34" charset="0"/>
                </a:rPr>
                <a:t>total_products</a:t>
              </a:r>
              <a:endParaRPr lang="en-US" sz="900">
                <a:effectLst/>
                <a:latin typeface="Linux Libertine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94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71F9-60A0-44AE-8F61-DD73FFC9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365123"/>
            <a:ext cx="5043569" cy="17760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</a:rPr>
              <a:t>Model-set 1: </a:t>
            </a:r>
            <a:br>
              <a:rPr lang="en-US" sz="3000" b="1" dirty="0">
                <a:solidFill>
                  <a:srgbClr val="002060"/>
                </a:solidFill>
              </a:rPr>
            </a:br>
            <a:r>
              <a:rPr lang="en-US" sz="3000" b="1" dirty="0">
                <a:solidFill>
                  <a:srgbClr val="002060"/>
                </a:solidFill>
              </a:rPr>
              <a:t>K-Nearest Neighbors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3D6D70B-24A7-45FD-9CF4-2BD4A988AE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723151"/>
              </p:ext>
            </p:extLst>
          </p:nvPr>
        </p:nvGraphicFramePr>
        <p:xfrm>
          <a:off x="5964919" y="221967"/>
          <a:ext cx="6082506" cy="247263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194674">
                  <a:extLst>
                    <a:ext uri="{9D8B030D-6E8A-4147-A177-3AD203B41FA5}">
                      <a16:colId xmlns:a16="http://schemas.microsoft.com/office/drawing/2014/main" val="2881102749"/>
                    </a:ext>
                  </a:extLst>
                </a:gridCol>
                <a:gridCol w="1279583">
                  <a:extLst>
                    <a:ext uri="{9D8B030D-6E8A-4147-A177-3AD203B41FA5}">
                      <a16:colId xmlns:a16="http://schemas.microsoft.com/office/drawing/2014/main" val="2960340973"/>
                    </a:ext>
                  </a:extLst>
                </a:gridCol>
                <a:gridCol w="1672667">
                  <a:extLst>
                    <a:ext uri="{9D8B030D-6E8A-4147-A177-3AD203B41FA5}">
                      <a16:colId xmlns:a16="http://schemas.microsoft.com/office/drawing/2014/main" val="2197390636"/>
                    </a:ext>
                  </a:extLst>
                </a:gridCol>
                <a:gridCol w="935582">
                  <a:extLst>
                    <a:ext uri="{9D8B030D-6E8A-4147-A177-3AD203B41FA5}">
                      <a16:colId xmlns:a16="http://schemas.microsoft.com/office/drawing/2014/main" val="2397400202"/>
                    </a:ext>
                  </a:extLst>
                </a:gridCol>
              </a:tblGrid>
              <a:tr h="592820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Variable Included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Sampling Type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Final Parmaeters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AUC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65563012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Transactions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None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 = 1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0.579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9064955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Transactions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Under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 = 1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0.592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401717624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Products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None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 = 1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0.589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37747740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Products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Under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 = 1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0.557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485492538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Transactions/Product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None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 = 1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0.537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89572210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Transactions/Product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Under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 = 1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0.581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7635474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6C83A47-BEDC-4F94-A80A-2C2E9A9B6137}"/>
              </a:ext>
            </a:extLst>
          </p:cNvPr>
          <p:cNvSpPr txBox="1"/>
          <p:nvPr/>
        </p:nvSpPr>
        <p:spPr>
          <a:xfrm>
            <a:off x="289068" y="3876776"/>
            <a:ext cx="3793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Technical Specifications: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knn</a:t>
            </a:r>
            <a:r>
              <a:rPr lang="en-US" sz="1600" dirty="0"/>
              <a:t> model type from the caret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K’s tested using a grid search from 1:20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Imputed test values before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Prevent a bias for k =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EFB80-10EA-42D8-AA1F-7184DA074B71}"/>
              </a:ext>
            </a:extLst>
          </p:cNvPr>
          <p:cNvSpPr/>
          <p:nvPr/>
        </p:nvSpPr>
        <p:spPr>
          <a:xfrm>
            <a:off x="5964919" y="2058875"/>
            <a:ext cx="6082506" cy="3598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6823E-8B29-40FF-82DB-28C57547ED8C}"/>
              </a:ext>
            </a:extLst>
          </p:cNvPr>
          <p:cNvSpPr txBox="1"/>
          <p:nvPr/>
        </p:nvSpPr>
        <p:spPr>
          <a:xfrm>
            <a:off x="7814212" y="3299548"/>
            <a:ext cx="3563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ROC Curve for Final KNN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0C26D-8482-44B5-B955-E2838BCF76B9}"/>
              </a:ext>
            </a:extLst>
          </p:cNvPr>
          <p:cNvSpPr txBox="1"/>
          <p:nvPr/>
        </p:nvSpPr>
        <p:spPr>
          <a:xfrm>
            <a:off x="377558" y="1904393"/>
            <a:ext cx="53700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Why KNN?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Non-parametric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flexible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High bias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021AA-5D91-4848-8741-0A54F545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434" y="3652552"/>
            <a:ext cx="5192565" cy="320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30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71F9-60A0-44AE-8F61-DD73FFC9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365123"/>
            <a:ext cx="5043569" cy="17760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</a:rPr>
              <a:t>Model-set 2: </a:t>
            </a:r>
            <a:br>
              <a:rPr lang="en-US" sz="3000" b="1" dirty="0">
                <a:solidFill>
                  <a:srgbClr val="002060"/>
                </a:solidFill>
              </a:rPr>
            </a:br>
            <a:r>
              <a:rPr lang="en-US" sz="3000" b="1" dirty="0">
                <a:solidFill>
                  <a:srgbClr val="002060"/>
                </a:solidFill>
              </a:rPr>
              <a:t>Least Absolute Shrinkage and Selection Operator (LASSO)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CD6FD-DED7-4288-9909-DC01F1153DBA}"/>
              </a:ext>
            </a:extLst>
          </p:cNvPr>
          <p:cNvSpPr txBox="1"/>
          <p:nvPr/>
        </p:nvSpPr>
        <p:spPr>
          <a:xfrm>
            <a:off x="4128062" y="4182231"/>
            <a:ext cx="3218121" cy="213549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Final ‘Selected’ Variables:</a:t>
            </a:r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total_accounts</a:t>
            </a:r>
            <a:endParaRPr lang="en-US" sz="1600" dirty="0"/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Business_Code</a:t>
            </a:r>
            <a:endParaRPr lang="en-US" sz="1600" dirty="0"/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Subsidiary_Indicator</a:t>
            </a:r>
            <a:endParaRPr lang="en-US" sz="1600" dirty="0"/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Legal_Status_Code</a:t>
            </a:r>
            <a:endParaRPr lang="en-US" sz="1600" dirty="0"/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Currency_Code</a:t>
            </a:r>
            <a:endParaRPr lang="en-US" sz="1600" dirty="0"/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Population_Code</a:t>
            </a:r>
            <a:endParaRPr lang="en-US" sz="1600" dirty="0"/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Hierarchy_Code</a:t>
            </a:r>
            <a:endParaRPr lang="en-US" sz="1600" dirty="0"/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Revenue_US_Dollars</a:t>
            </a:r>
            <a:r>
              <a:rPr lang="en-US" sz="1600" dirty="0"/>
              <a:t>_</a:t>
            </a:r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Number_of_Family_Members</a:t>
            </a:r>
            <a:endParaRPr lang="en-US" sz="1600" dirty="0"/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Major_Industry_Category_Name</a:t>
            </a:r>
            <a:endParaRPr lang="en-US" sz="1600" dirty="0"/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TransactionsPerProduct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892" y="3290571"/>
            <a:ext cx="4655533" cy="3567429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3D6D70B-24A7-45FD-9CF4-2BD4A988AE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959336"/>
              </p:ext>
            </p:extLst>
          </p:nvPr>
        </p:nvGraphicFramePr>
        <p:xfrm>
          <a:off x="5964919" y="221967"/>
          <a:ext cx="6082506" cy="2472638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194674">
                  <a:extLst>
                    <a:ext uri="{9D8B030D-6E8A-4147-A177-3AD203B41FA5}">
                      <a16:colId xmlns:a16="http://schemas.microsoft.com/office/drawing/2014/main" val="2881102749"/>
                    </a:ext>
                  </a:extLst>
                </a:gridCol>
                <a:gridCol w="1279583">
                  <a:extLst>
                    <a:ext uri="{9D8B030D-6E8A-4147-A177-3AD203B41FA5}">
                      <a16:colId xmlns:a16="http://schemas.microsoft.com/office/drawing/2014/main" val="2960340973"/>
                    </a:ext>
                  </a:extLst>
                </a:gridCol>
                <a:gridCol w="1672667">
                  <a:extLst>
                    <a:ext uri="{9D8B030D-6E8A-4147-A177-3AD203B41FA5}">
                      <a16:colId xmlns:a16="http://schemas.microsoft.com/office/drawing/2014/main" val="2197390636"/>
                    </a:ext>
                  </a:extLst>
                </a:gridCol>
                <a:gridCol w="935582">
                  <a:extLst>
                    <a:ext uri="{9D8B030D-6E8A-4147-A177-3AD203B41FA5}">
                      <a16:colId xmlns:a16="http://schemas.microsoft.com/office/drawing/2014/main" val="2397400202"/>
                    </a:ext>
                  </a:extLst>
                </a:gridCol>
              </a:tblGrid>
              <a:tr h="592820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Variable Included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Sampling Type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Final Parmaeters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AUC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65563012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Transactions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None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0.0036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0.7014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9064955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Transactions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Under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0.0215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0.6945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401717624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Products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None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0.0013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0.6679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37747740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Products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Under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0.0215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0.6610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485492538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Transactions/Product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None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0.0013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0.7130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89572210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Transactions/Product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Under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λ = 0.0013</a:t>
                      </a:r>
                      <a:endParaRPr lang="en-US" sz="11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0.7110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7635474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6C83A47-BEDC-4F94-A80A-2C2E9A9B6137}"/>
              </a:ext>
            </a:extLst>
          </p:cNvPr>
          <p:cNvSpPr txBox="1"/>
          <p:nvPr/>
        </p:nvSpPr>
        <p:spPr>
          <a:xfrm>
            <a:off x="289068" y="3876776"/>
            <a:ext cx="379328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Technical Specifications: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Glmnet</a:t>
            </a:r>
            <a:r>
              <a:rPr lang="en-US" sz="1600" dirty="0"/>
              <a:t> model in the caret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Lambda’s tried using a grid search with selection set to within 1 standard error of that producing the max ROC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Starting with 10 values between 0.01 and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Range narrowed with each run until all values within 1 standard error of the peak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EFB80-10EA-42D8-AA1F-7184DA074B71}"/>
              </a:ext>
            </a:extLst>
          </p:cNvPr>
          <p:cNvSpPr/>
          <p:nvPr/>
        </p:nvSpPr>
        <p:spPr>
          <a:xfrm>
            <a:off x="5964919" y="2058875"/>
            <a:ext cx="6082506" cy="3598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6823E-8B29-40FF-82DB-28C57547ED8C}"/>
              </a:ext>
            </a:extLst>
          </p:cNvPr>
          <p:cNvSpPr txBox="1"/>
          <p:nvPr/>
        </p:nvSpPr>
        <p:spPr>
          <a:xfrm>
            <a:off x="8353488" y="2947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ROC Curve for Final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0C26D-8482-44B5-B955-E2838BCF76B9}"/>
              </a:ext>
            </a:extLst>
          </p:cNvPr>
          <p:cNvSpPr txBox="1"/>
          <p:nvPr/>
        </p:nvSpPr>
        <p:spPr>
          <a:xfrm>
            <a:off x="377558" y="1904393"/>
            <a:ext cx="537009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Why LASSO?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Performs better than OLS when there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multicollinearity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Poor ratio of observations to variables (p&gt;N)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require the assumptions about data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Avoids overfitting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Performs variable selection</a:t>
            </a:r>
          </a:p>
        </p:txBody>
      </p:sp>
    </p:spTree>
    <p:extLst>
      <p:ext uri="{BB962C8B-B14F-4D97-AF65-F5344CB8AC3E}">
        <p14:creationId xmlns:p14="http://schemas.microsoft.com/office/powerpoint/2010/main" val="250538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5D27-698A-400B-8C0B-6408314B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Model-set 3: Boosted Classification Tree (BCT)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B6810-1910-41E2-8C08-2A128243D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7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5892-0349-4D7D-A9AA-BB4D37CE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Evaluation &amp; Selection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B01A7B6-F6F1-9B48-A5CE-28148383B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07766" y="-2033132"/>
            <a:ext cx="1833515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DCF177-30AA-A94A-9331-694C3F5984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092708"/>
              </p:ext>
            </p:extLst>
          </p:nvPr>
        </p:nvGraphicFramePr>
        <p:xfrm>
          <a:off x="528540" y="1690688"/>
          <a:ext cx="5741277" cy="1532729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507321">
                  <a:extLst>
                    <a:ext uri="{9D8B030D-6E8A-4147-A177-3AD203B41FA5}">
                      <a16:colId xmlns:a16="http://schemas.microsoft.com/office/drawing/2014/main" val="2881102749"/>
                    </a:ext>
                  </a:extLst>
                </a:gridCol>
                <a:gridCol w="1507321">
                  <a:extLst>
                    <a:ext uri="{9D8B030D-6E8A-4147-A177-3AD203B41FA5}">
                      <a16:colId xmlns:a16="http://schemas.microsoft.com/office/drawing/2014/main" val="546874621"/>
                    </a:ext>
                  </a:extLst>
                </a:gridCol>
                <a:gridCol w="1507321">
                  <a:extLst>
                    <a:ext uri="{9D8B030D-6E8A-4147-A177-3AD203B41FA5}">
                      <a16:colId xmlns:a16="http://schemas.microsoft.com/office/drawing/2014/main" val="2331871153"/>
                    </a:ext>
                  </a:extLst>
                </a:gridCol>
                <a:gridCol w="1219314">
                  <a:extLst>
                    <a:ext uri="{9D8B030D-6E8A-4147-A177-3AD203B41FA5}">
                      <a16:colId xmlns:a16="http://schemas.microsoft.com/office/drawing/2014/main" val="2397400202"/>
                    </a:ext>
                  </a:extLst>
                </a:gridCol>
              </a:tblGrid>
              <a:tr h="592820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lvl="0" indent="-22860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Worst</a:t>
                      </a: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Best</a:t>
                      </a: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65563012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KNN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lvl="0" indent="-22860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0.537</a:t>
                      </a:r>
                      <a:endParaRPr lang="en-US" sz="14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0.592</a:t>
                      </a: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0.055</a:t>
                      </a:r>
                      <a:endParaRPr lang="en-US" sz="14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9064955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LASSO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0.661</a:t>
                      </a: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0.713</a:t>
                      </a: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0.051</a:t>
                      </a:r>
                      <a:endParaRPr lang="en-US" sz="14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401717624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Boosted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0.713</a:t>
                      </a: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0.762</a:t>
                      </a: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0.049</a:t>
                      </a:r>
                      <a:endParaRPr lang="en-US" sz="14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37747740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D60C5114-DFA1-4942-BAEE-EEC1B072FB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399865"/>
              </p:ext>
            </p:extLst>
          </p:nvPr>
        </p:nvGraphicFramePr>
        <p:xfrm>
          <a:off x="528540" y="3634584"/>
          <a:ext cx="3870434" cy="154557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139630">
                  <a:extLst>
                    <a:ext uri="{9D8B030D-6E8A-4147-A177-3AD203B41FA5}">
                      <a16:colId xmlns:a16="http://schemas.microsoft.com/office/drawing/2014/main" val="2881102749"/>
                    </a:ext>
                  </a:extLst>
                </a:gridCol>
                <a:gridCol w="1730804">
                  <a:extLst>
                    <a:ext uri="{9D8B030D-6E8A-4147-A177-3AD203B41FA5}">
                      <a16:colId xmlns:a16="http://schemas.microsoft.com/office/drawing/2014/main" val="2397400202"/>
                    </a:ext>
                  </a:extLst>
                </a:gridCol>
              </a:tblGrid>
              <a:tr h="60566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Performance (AUC)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65563012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KNN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0.592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9064955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LASSO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0.713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401717624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Boosted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0.762</a:t>
                      </a:r>
                      <a:endParaRPr lang="en-US" sz="11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377477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7A2596-2E27-DE4F-B8DF-E450AC65761C}"/>
              </a:ext>
            </a:extLst>
          </p:cNvPr>
          <p:cNvSpPr txBox="1"/>
          <p:nvPr/>
        </p:nvSpPr>
        <p:spPr>
          <a:xfrm>
            <a:off x="6930655" y="1145475"/>
            <a:ext cx="3709603" cy="248910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Selected Model:</a:t>
            </a:r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Boosted</a:t>
            </a:r>
          </a:p>
          <a:p>
            <a:pPr marL="285750" lvl="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Uses the variable</a:t>
            </a:r>
          </a:p>
          <a:p>
            <a:pPr marL="742950"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Total Transactions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under sampling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E369FC73-DE92-EC44-8D97-3E5426AE96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4424996"/>
              </p:ext>
            </p:extLst>
          </p:nvPr>
        </p:nvGraphicFramePr>
        <p:xfrm>
          <a:off x="6930655" y="3223417"/>
          <a:ext cx="3870434" cy="2785941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2139630">
                  <a:extLst>
                    <a:ext uri="{9D8B030D-6E8A-4147-A177-3AD203B41FA5}">
                      <a16:colId xmlns:a16="http://schemas.microsoft.com/office/drawing/2014/main" val="2881102749"/>
                    </a:ext>
                  </a:extLst>
                </a:gridCol>
                <a:gridCol w="1730804">
                  <a:extLst>
                    <a:ext uri="{9D8B030D-6E8A-4147-A177-3AD203B41FA5}">
                      <a16:colId xmlns:a16="http://schemas.microsoft.com/office/drawing/2014/main" val="2397400202"/>
                    </a:ext>
                  </a:extLst>
                </a:gridCol>
              </a:tblGrid>
              <a:tr h="592820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Optimized Value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65563012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nrounds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90649553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max_depth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401717624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eta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137747740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gamma</a:t>
                      </a: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</a:t>
                      </a: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075489684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colsample_bytree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203504777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min_child_weight</a:t>
                      </a:r>
                      <a:endParaRPr lang="en-US" sz="11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4012802726"/>
                  </a:ext>
                </a:extLst>
              </a:tr>
              <a:tr h="313303"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subsample</a:t>
                      </a:r>
                    </a:p>
                  </a:txBody>
                  <a:tcPr marL="85373" marR="85373" marT="0" marB="0" anchor="ctr"/>
                </a:tc>
                <a:tc>
                  <a:txBody>
                    <a:bodyPr/>
                    <a:lstStyle/>
                    <a:p>
                      <a:pPr marL="228600" marR="0" indent="-22860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Linux Libertine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85373" marR="85373" marT="0" marB="0" anchor="ctr"/>
                </a:tc>
                <a:extLst>
                  <a:ext uri="{0D108BD9-81ED-4DB2-BD59-A6C34878D82A}">
                    <a16:rowId xmlns:a16="http://schemas.microsoft.com/office/drawing/2014/main" val="1480992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66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D9D4-5788-416F-94B8-2B944141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Recommendation/Conclusion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C1B81-C67D-40EE-AEB8-27B9C74FA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AUC ~= 0.76</a:t>
            </a:r>
          </a:p>
          <a:p>
            <a:pPr lvl="1"/>
            <a:r>
              <a:rPr lang="en-US" dirty="0"/>
              <a:t>some confidence we can provide a good indication of churn</a:t>
            </a:r>
          </a:p>
          <a:p>
            <a:r>
              <a:rPr lang="en-US" dirty="0"/>
              <a:t>The ROC has a nice curve</a:t>
            </a:r>
          </a:p>
          <a:p>
            <a:pPr lvl="1"/>
            <a:r>
              <a:rPr lang="en-US" dirty="0"/>
              <a:t>indicating an even tradeoff of sensitivity and specificity at any threshold</a:t>
            </a:r>
          </a:p>
          <a:p>
            <a:r>
              <a:rPr lang="en-US" dirty="0"/>
              <a:t>Predictions also come with class probabilities</a:t>
            </a:r>
          </a:p>
          <a:p>
            <a:pPr lvl="1"/>
            <a:r>
              <a:rPr lang="en-US" dirty="0"/>
              <a:t>Customer can customize how they use the probabilities</a:t>
            </a:r>
          </a:p>
          <a:p>
            <a:pPr lvl="2"/>
            <a:r>
              <a:rPr lang="en-US" dirty="0"/>
              <a:t>preventing churn might be expensive</a:t>
            </a:r>
          </a:p>
          <a:p>
            <a:pPr lvl="3"/>
            <a:r>
              <a:rPr lang="en-US" dirty="0"/>
              <a:t>so only target most likely to churn</a:t>
            </a:r>
          </a:p>
          <a:p>
            <a:pPr lvl="2"/>
            <a:r>
              <a:rPr lang="en-US" dirty="0"/>
              <a:t>Combine churn probability with client revenue</a:t>
            </a:r>
          </a:p>
        </p:txBody>
      </p:sp>
    </p:spTree>
    <p:extLst>
      <p:ext uri="{BB962C8B-B14F-4D97-AF65-F5344CB8AC3E}">
        <p14:creationId xmlns:p14="http://schemas.microsoft.com/office/powerpoint/2010/main" val="2861462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794</Words>
  <Application>Microsoft Macintosh PowerPoint</Application>
  <PresentationFormat>Widescreen</PresentationFormat>
  <Paragraphs>248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Linux bolinium</vt:lpstr>
      <vt:lpstr>Linux Libertine</vt:lpstr>
      <vt:lpstr>Office Theme</vt:lpstr>
      <vt:lpstr>Intrado/West Churn Model</vt:lpstr>
      <vt:lpstr>Business and Data Understanding</vt:lpstr>
      <vt:lpstr>Data Preparation</vt:lpstr>
      <vt:lpstr>Overall Modelling Plan</vt:lpstr>
      <vt:lpstr>Model-set 1:  K-Nearest Neighbors</vt:lpstr>
      <vt:lpstr>Model-set 2:  Least Absolute Shrinkage and Selection Operator (LASSO)</vt:lpstr>
      <vt:lpstr>Model-set 3: Boosted Classification Tree (BCT)</vt:lpstr>
      <vt:lpstr>Model Evaluation &amp; Selection</vt:lpstr>
      <vt:lpstr>Recommendation/Conclusion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Intrado/West Churn Model</dc:title>
  <dc:creator>Ellen Kerns</dc:creator>
  <cp:lastModifiedBy>Chad Crowe</cp:lastModifiedBy>
  <cp:revision>27</cp:revision>
  <dcterms:created xsi:type="dcterms:W3CDTF">2019-12-07T21:35:03Z</dcterms:created>
  <dcterms:modified xsi:type="dcterms:W3CDTF">2019-12-10T01:37:16Z</dcterms:modified>
</cp:coreProperties>
</file>